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x="18288000" cy="10287000"/>
  <p:notesSz cx="6858000" cy="9144000"/>
  <p:embeddedFontLst>
    <p:embeddedFont>
      <p:font typeface="Nunito Sans Regular" charset="1" panose="00000500000000000000"/>
      <p:regular r:id="rId27"/>
    </p:embeddedFont>
    <p:embeddedFont>
      <p:font typeface="Nunito Sans Regular Bold" charset="1" panose="00000700000000000000"/>
      <p:regular r:id="rId28"/>
    </p:embeddedFont>
    <p:embeddedFont>
      <p:font typeface="Nunito Sans Extra Light" charset="1" panose="00000300000000000000"/>
      <p:regular r:id="rId29"/>
    </p:embeddedFont>
    <p:embeddedFont>
      <p:font typeface="Nunito Sans Black" charset="1" panose="00000A00000000000000"/>
      <p:regular r:id="rId30"/>
    </p:embeddedFont>
    <p:embeddedFont>
      <p:font typeface="Open Sans Light" charset="1" panose="020B0306030504020204"/>
      <p:regular r:id="rId31"/>
    </p:embeddedFont>
    <p:embeddedFont>
      <p:font typeface="Overpass Light Bold" charset="1" panose="0000050000000000000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jpeg" Type="http://schemas.openxmlformats.org/officeDocument/2006/relationships/image"/><Relationship Id="rId3" Target="../media/image33.jpeg" Type="http://schemas.openxmlformats.org/officeDocument/2006/relationships/image"/><Relationship Id="rId4" Target="../media/image8.jpeg" Type="http://schemas.openxmlformats.org/officeDocument/2006/relationships/image"/><Relationship Id="rId5" Target="../media/image2.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jpeg" Type="http://schemas.openxmlformats.org/officeDocument/2006/relationships/image"/><Relationship Id="rId3" Target="../media/image2.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jpeg" Type="http://schemas.openxmlformats.org/officeDocument/2006/relationships/image"/><Relationship Id="rId11" Target="../media/image2.png" Type="http://schemas.openxmlformats.org/officeDocument/2006/relationships/image"/><Relationship Id="rId2" Target="../media/image35.jpeg" Type="http://schemas.openxmlformats.org/officeDocument/2006/relationships/image"/><Relationship Id="rId3" Target="../media/image36.jpeg" Type="http://schemas.openxmlformats.org/officeDocument/2006/relationships/image"/><Relationship Id="rId4" Target="../media/image37.jpeg" Type="http://schemas.openxmlformats.org/officeDocument/2006/relationships/image"/><Relationship Id="rId5" Target="../media/image38.jpeg" Type="http://schemas.openxmlformats.org/officeDocument/2006/relationships/image"/><Relationship Id="rId6" Target="../media/image39.jpeg" Type="http://schemas.openxmlformats.org/officeDocument/2006/relationships/image"/><Relationship Id="rId7" Target="../media/image40.jpeg" Type="http://schemas.openxmlformats.org/officeDocument/2006/relationships/image"/><Relationship Id="rId8" Target="../media/image41.jpeg" Type="http://schemas.openxmlformats.org/officeDocument/2006/relationships/image"/><Relationship Id="rId9" Target="../media/image42.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2.jpeg" Type="http://schemas.openxmlformats.org/officeDocument/2006/relationships/image"/><Relationship Id="rId11" Target="../media/image53.jpeg" Type="http://schemas.openxmlformats.org/officeDocument/2006/relationships/image"/><Relationship Id="rId12" Target="../media/image54.jpeg" Type="http://schemas.openxmlformats.org/officeDocument/2006/relationships/image"/><Relationship Id="rId13" Target="../media/image55.jpeg" Type="http://schemas.openxmlformats.org/officeDocument/2006/relationships/image"/><Relationship Id="rId14" Target="../media/image37.jpeg" Type="http://schemas.openxmlformats.org/officeDocument/2006/relationships/image"/><Relationship Id="rId15" Target="../media/image56.jpeg" Type="http://schemas.openxmlformats.org/officeDocument/2006/relationships/image"/><Relationship Id="rId16" Target="../media/image57.jpeg" Type="http://schemas.openxmlformats.org/officeDocument/2006/relationships/image"/><Relationship Id="rId17" Target="../media/image58.png" Type="http://schemas.openxmlformats.org/officeDocument/2006/relationships/image"/><Relationship Id="rId18" Target="../media/image59.jpeg" Type="http://schemas.openxmlformats.org/officeDocument/2006/relationships/image"/><Relationship Id="rId19" Target="../media/image60.jpeg" Type="http://schemas.openxmlformats.org/officeDocument/2006/relationships/image"/><Relationship Id="rId2" Target="../media/image44.jpeg" Type="http://schemas.openxmlformats.org/officeDocument/2006/relationships/image"/><Relationship Id="rId20" Target="../media/image61.png" Type="http://schemas.openxmlformats.org/officeDocument/2006/relationships/image"/><Relationship Id="rId21" Target="../media/image62.jpeg" Type="http://schemas.openxmlformats.org/officeDocument/2006/relationships/image"/><Relationship Id="rId22" Target="../media/image63.jpeg" Type="http://schemas.openxmlformats.org/officeDocument/2006/relationships/image"/><Relationship Id="rId23" Target="../media/image2.png" Type="http://schemas.openxmlformats.org/officeDocument/2006/relationships/image"/><Relationship Id="rId3" Target="../media/image45.png" Type="http://schemas.openxmlformats.org/officeDocument/2006/relationships/image"/><Relationship Id="rId4" Target="../media/image46.jpeg" Type="http://schemas.openxmlformats.org/officeDocument/2006/relationships/image"/><Relationship Id="rId5" Target="../media/image47.jpeg" Type="http://schemas.openxmlformats.org/officeDocument/2006/relationships/image"/><Relationship Id="rId6" Target="../media/image48.png" Type="http://schemas.openxmlformats.org/officeDocument/2006/relationships/image"/><Relationship Id="rId7" Target="../media/image49.jpeg" Type="http://schemas.openxmlformats.org/officeDocument/2006/relationships/image"/><Relationship Id="rId8" Target="../media/image50.jpeg" Type="http://schemas.openxmlformats.org/officeDocument/2006/relationships/image"/><Relationship Id="rId9" Target="../media/image51.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4.jpeg" Type="http://schemas.openxmlformats.org/officeDocument/2006/relationships/image"/><Relationship Id="rId3" Target="../media/image65.jpeg" Type="http://schemas.openxmlformats.org/officeDocument/2006/relationships/image"/><Relationship Id="rId4" Target="../media/image66.jpeg" Type="http://schemas.openxmlformats.org/officeDocument/2006/relationships/image"/><Relationship Id="rId5" Target="../media/image67.jpeg" Type="http://schemas.openxmlformats.org/officeDocument/2006/relationships/image"/><Relationship Id="rId6" Target="../media/image2.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8.jpeg" Type="http://schemas.openxmlformats.org/officeDocument/2006/relationships/image"/><Relationship Id="rId3" Target="../media/image69.jpeg" Type="http://schemas.openxmlformats.org/officeDocument/2006/relationships/image"/><Relationship Id="rId4" Target="../media/image70.jpeg" Type="http://schemas.openxmlformats.org/officeDocument/2006/relationships/image"/><Relationship Id="rId5" Target="../media/image71.png" Type="http://schemas.openxmlformats.org/officeDocument/2006/relationships/image"/><Relationship Id="rId6" Target="../media/image72.png" Type="http://schemas.openxmlformats.org/officeDocument/2006/relationships/image"/><Relationship Id="rId7" Target="../media/image2.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png" Type="http://schemas.openxmlformats.org/officeDocument/2006/relationships/image"/><Relationship Id="rId2" Target="../media/image73.png" Type="http://schemas.openxmlformats.org/officeDocument/2006/relationships/image"/><Relationship Id="rId3" Target="../media/image74.png" Type="http://schemas.openxmlformats.org/officeDocument/2006/relationships/image"/><Relationship Id="rId4" Target="../media/image75.jpeg" Type="http://schemas.openxmlformats.org/officeDocument/2006/relationships/image"/><Relationship Id="rId5" Target="../media/image76.png" Type="http://schemas.openxmlformats.org/officeDocument/2006/relationships/image"/><Relationship Id="rId6" Target="../media/image77.jpeg" Type="http://schemas.openxmlformats.org/officeDocument/2006/relationships/image"/><Relationship Id="rId7" Target="../media/image78.png" Type="http://schemas.openxmlformats.org/officeDocument/2006/relationships/image"/><Relationship Id="rId8" Target="../media/image79.png" Type="http://schemas.openxmlformats.org/officeDocument/2006/relationships/image"/><Relationship Id="rId9" Target="../media/image80.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1.png" Type="http://schemas.openxmlformats.org/officeDocument/2006/relationships/image"/><Relationship Id="rId3" Target="../media/image2.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2.jpeg" Type="http://schemas.openxmlformats.org/officeDocument/2006/relationships/image"/><Relationship Id="rId3" Target="../media/image26.jpeg" Type="http://schemas.openxmlformats.org/officeDocument/2006/relationships/image"/><Relationship Id="rId4" Target="../media/image83.jpeg" Type="http://schemas.openxmlformats.org/officeDocument/2006/relationships/image"/><Relationship Id="rId5" Target="../media/image84.png" Type="http://schemas.openxmlformats.org/officeDocument/2006/relationships/image"/><Relationship Id="rId6" Target="../media/image2.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1.png" Type="http://schemas.openxmlformats.org/officeDocument/2006/relationships/image"/><Relationship Id="rId2" Target="../media/image85.jpeg" Type="http://schemas.openxmlformats.org/officeDocument/2006/relationships/image"/><Relationship Id="rId3" Target="../media/image86.png" Type="http://schemas.openxmlformats.org/officeDocument/2006/relationships/image"/><Relationship Id="rId4" Target="../media/image87.svg" Type="http://schemas.openxmlformats.org/officeDocument/2006/relationships/image"/><Relationship Id="rId5" Target="../media/image88.jpeg" Type="http://schemas.openxmlformats.org/officeDocument/2006/relationships/image"/><Relationship Id="rId6" Target="../media/image34.jpeg" Type="http://schemas.openxmlformats.org/officeDocument/2006/relationships/image"/><Relationship Id="rId7" Target="../media/image89.jpeg" Type="http://schemas.openxmlformats.org/officeDocument/2006/relationships/image"/><Relationship Id="rId8" Target="../media/image90.jpeg" Type="http://schemas.openxmlformats.org/officeDocument/2006/relationships/image"/><Relationship Id="rId9" Target="../media/image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 Id="rId3" Target="../media/image4.png" Type="http://schemas.openxmlformats.org/officeDocument/2006/relationships/image"/><Relationship Id="rId4" Target="../media/image5.png" Type="http://schemas.openxmlformats.org/officeDocument/2006/relationships/image"/><Relationship Id="rId5" Target="../media/image2.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2.jpeg" Type="http://schemas.openxmlformats.org/officeDocument/2006/relationships/image"/><Relationship Id="rId3" Target="../media/image93.jpeg" Type="http://schemas.openxmlformats.org/officeDocument/2006/relationships/image"/><Relationship Id="rId4" Target="../media/image94.jpeg" Type="http://schemas.openxmlformats.org/officeDocument/2006/relationships/image"/><Relationship Id="rId5" Target="../media/image95.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6.jpeg" Type="http://schemas.openxmlformats.org/officeDocument/2006/relationships/image"/><Relationship Id="rId3" Target="../media/image97.jpeg" Type="http://schemas.openxmlformats.org/officeDocument/2006/relationships/image"/><Relationship Id="rId4" Target="../media/image2.png" Type="http://schemas.openxmlformats.org/officeDocument/2006/relationships/image"/><Relationship Id="rId5" Target="mailto:projektit@annala.fi" TargetMode="External" Type="http://schemas.openxmlformats.org/officeDocument/2006/relationships/hyperlink"/><Relationship Id="rId6" Target="http://www.annala.fi/" TargetMode="External" Type="http://schemas.openxmlformats.org/officeDocument/2006/relationships/hyperlink"/><Relationship Id="rId7" Target="mailto:Helsinki@annala.fi" TargetMode="External" Type="http://schemas.openxmlformats.org/officeDocument/2006/relationships/hyperlink"/><Relationship Id="rId8" Target="mailto:myynti@annala.fi" TargetMode="External" Type="http://schemas.openxmlformats.org/officeDocument/2006/relationships/hyperlink"/><Relationship Id="rId9" Target="mailto:hanna@annala.fi" TargetMode="External" Type="http://schemas.openxmlformats.org/officeDocument/2006/relationships/hyperlink"/></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jpeg" Type="http://schemas.openxmlformats.org/officeDocument/2006/relationships/image"/><Relationship Id="rId4" Target="../media/image8.jpeg" Type="http://schemas.openxmlformats.org/officeDocument/2006/relationships/image"/><Relationship Id="rId5" Target="../media/image2.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0.jpeg" Type="http://schemas.openxmlformats.org/officeDocument/2006/relationships/image"/><Relationship Id="rId4" Target="../media/image11.jpeg" Type="http://schemas.openxmlformats.org/officeDocument/2006/relationships/image"/><Relationship Id="rId5" Target="../media/image12.jpeg" Type="http://schemas.openxmlformats.org/officeDocument/2006/relationships/image"/><Relationship Id="rId6" Target="../media/image13.jpeg" Type="http://schemas.openxmlformats.org/officeDocument/2006/relationships/image"/><Relationship Id="rId7" Target="../media/image14.jpeg" Type="http://schemas.openxmlformats.org/officeDocument/2006/relationships/image"/><Relationship Id="rId8" Target="../media/image2.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3.jpeg" Type="http://schemas.openxmlformats.org/officeDocument/2006/relationships/image"/><Relationship Id="rId11" Target="../media/image24.jpeg" Type="http://schemas.openxmlformats.org/officeDocument/2006/relationships/image"/><Relationship Id="rId12" Target="../media/image25.jpeg" Type="http://schemas.openxmlformats.org/officeDocument/2006/relationships/image"/><Relationship Id="rId2" Target="../media/image15.jpeg" Type="http://schemas.openxmlformats.org/officeDocument/2006/relationships/image"/><Relationship Id="rId3" Target="../media/image16.jpeg" Type="http://schemas.openxmlformats.org/officeDocument/2006/relationships/image"/><Relationship Id="rId4" Target="../media/image17.jpeg" Type="http://schemas.openxmlformats.org/officeDocument/2006/relationships/image"/><Relationship Id="rId5" Target="../media/image18.jpeg" Type="http://schemas.openxmlformats.org/officeDocument/2006/relationships/image"/><Relationship Id="rId6" Target="../media/image19.jpeg" Type="http://schemas.openxmlformats.org/officeDocument/2006/relationships/image"/><Relationship Id="rId7" Target="../media/image20.jpeg" Type="http://schemas.openxmlformats.org/officeDocument/2006/relationships/image"/><Relationship Id="rId8" Target="../media/image21.jpeg" Type="http://schemas.openxmlformats.org/officeDocument/2006/relationships/image"/><Relationship Id="rId9" Target="../media/image22.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9.jpeg" Type="http://schemas.openxmlformats.org/officeDocument/2006/relationships/image"/><Relationship Id="rId4" Target="../media/image21.jpeg" Type="http://schemas.openxmlformats.org/officeDocument/2006/relationships/image"/><Relationship Id="rId5" Target="../media/image23.jpeg" Type="http://schemas.openxmlformats.org/officeDocument/2006/relationships/image"/><Relationship Id="rId6" Target="../media/image22.jpeg" Type="http://schemas.openxmlformats.org/officeDocument/2006/relationships/image"/><Relationship Id="rId7" Target="../media/image2.png" Type="http://schemas.openxmlformats.org/officeDocument/2006/relationships/image"/><Relationship Id="rId8" Target="../media/image24.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6.jpeg" Type="http://schemas.openxmlformats.org/officeDocument/2006/relationships/image"/><Relationship Id="rId4" Target="../media/image17.jpeg" Type="http://schemas.openxmlformats.org/officeDocument/2006/relationships/image"/><Relationship Id="rId5" Target="../media/image25.jpeg" Type="http://schemas.openxmlformats.org/officeDocument/2006/relationships/image"/><Relationship Id="rId6" Target="../media/image20.jpeg" Type="http://schemas.openxmlformats.org/officeDocument/2006/relationships/image"/><Relationship Id="rId7" Target="../media/image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27.jpeg" Type="http://schemas.openxmlformats.org/officeDocument/2006/relationships/image"/><Relationship Id="rId4" Target="../media/image2.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29.png" Type="http://schemas.openxmlformats.org/officeDocument/2006/relationships/image"/><Relationship Id="rId4" Target="../media/image30.png" Type="http://schemas.openxmlformats.org/officeDocument/2006/relationships/image"/><Relationship Id="rId5" Target="../media/image31.jpeg" Type="http://schemas.openxmlformats.org/officeDocument/2006/relationships/image"/><Relationship Id="rId6" Target="../media/image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E6E3DE"/>
        </a:solidFill>
      </p:bgPr>
    </p:bg>
    <p:spTree>
      <p:nvGrpSpPr>
        <p:cNvPr id="1" name=""/>
        <p:cNvGrpSpPr/>
        <p:nvPr/>
      </p:nvGrpSpPr>
      <p:grpSpPr>
        <a:xfrm>
          <a:off x="0" y="0"/>
          <a:ext cx="0" cy="0"/>
          <a:chOff x="0" y="0"/>
          <a:chExt cx="0" cy="0"/>
        </a:xfrm>
      </p:grpSpPr>
      <p:sp>
        <p:nvSpPr>
          <p:cNvPr name="Freeform 2" id="2"/>
          <p:cNvSpPr/>
          <p:nvPr/>
        </p:nvSpPr>
        <p:spPr>
          <a:xfrm flipH="false" flipV="false" rot="0">
            <a:off x="-1521173" y="0"/>
            <a:ext cx="11909300" cy="10287000"/>
          </a:xfrm>
          <a:custGeom>
            <a:avLst/>
            <a:gdLst/>
            <a:ahLst/>
            <a:cxnLst/>
            <a:rect r="r" b="b" t="t" l="l"/>
            <a:pathLst>
              <a:path h="10287000" w="11909300">
                <a:moveTo>
                  <a:pt x="0" y="0"/>
                </a:moveTo>
                <a:lnTo>
                  <a:pt x="11909300" y="0"/>
                </a:lnTo>
                <a:lnTo>
                  <a:pt x="11909300" y="10287000"/>
                </a:lnTo>
                <a:lnTo>
                  <a:pt x="0" y="10287000"/>
                </a:lnTo>
                <a:lnTo>
                  <a:pt x="0" y="0"/>
                </a:lnTo>
                <a:close/>
              </a:path>
            </a:pathLst>
          </a:custGeom>
          <a:blipFill>
            <a:blip r:embed="rId2"/>
            <a:stretch>
              <a:fillRect l="-773" t="0" r="-28540" b="0"/>
            </a:stretch>
          </a:blipFill>
        </p:spPr>
      </p:sp>
      <p:sp>
        <p:nvSpPr>
          <p:cNvPr name="Freeform 3" id="3"/>
          <p:cNvSpPr/>
          <p:nvPr/>
        </p:nvSpPr>
        <p:spPr>
          <a:xfrm flipH="false" flipV="false" rot="0">
            <a:off x="10593087" y="3078659"/>
            <a:ext cx="7557929" cy="2657084"/>
          </a:xfrm>
          <a:custGeom>
            <a:avLst/>
            <a:gdLst/>
            <a:ahLst/>
            <a:cxnLst/>
            <a:rect r="r" b="b" t="t" l="l"/>
            <a:pathLst>
              <a:path h="2657084" w="7557929">
                <a:moveTo>
                  <a:pt x="0" y="0"/>
                </a:moveTo>
                <a:lnTo>
                  <a:pt x="7557929" y="0"/>
                </a:lnTo>
                <a:lnTo>
                  <a:pt x="7557929" y="2657084"/>
                </a:lnTo>
                <a:lnTo>
                  <a:pt x="0" y="2657084"/>
                </a:lnTo>
                <a:lnTo>
                  <a:pt x="0" y="0"/>
                </a:lnTo>
                <a:close/>
              </a:path>
            </a:pathLst>
          </a:custGeom>
          <a:blipFill>
            <a:blip r:embed="rId3"/>
            <a:stretch>
              <a:fillRect l="0" t="0" r="0" b="0"/>
            </a:stretch>
          </a:blipFill>
        </p:spPr>
      </p:sp>
      <p:sp>
        <p:nvSpPr>
          <p:cNvPr name="TextBox 4" id="4"/>
          <p:cNvSpPr txBox="true"/>
          <p:nvPr/>
        </p:nvSpPr>
        <p:spPr>
          <a:xfrm rot="0">
            <a:off x="11466787" y="5133975"/>
            <a:ext cx="5810529" cy="1517427"/>
          </a:xfrm>
          <a:prstGeom prst="rect">
            <a:avLst/>
          </a:prstGeom>
        </p:spPr>
        <p:txBody>
          <a:bodyPr anchor="t" rtlCol="false" tIns="0" lIns="0" bIns="0" rIns="0">
            <a:spAutoFit/>
          </a:bodyPr>
          <a:lstStyle/>
          <a:p>
            <a:pPr algn="ctr">
              <a:lnSpc>
                <a:spcPts val="6137"/>
              </a:lnSpc>
            </a:pPr>
            <a:r>
              <a:rPr lang="en-US" sz="4383">
                <a:solidFill>
                  <a:srgbClr val="000000"/>
                </a:solidFill>
                <a:latin typeface="Nunito Sans Regular"/>
                <a:ea typeface="Nunito Sans Regular"/>
                <a:cs typeface="Nunito Sans Regular"/>
                <a:sym typeface="Nunito Sans Regular"/>
              </a:rPr>
              <a:t>WOVEN FABRICS</a:t>
            </a:r>
          </a:p>
          <a:p>
            <a:pPr algn="ctr">
              <a:lnSpc>
                <a:spcPts val="6137"/>
              </a:lnSpc>
            </a:pP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6F6F3"/>
        </a:solidFill>
      </p:bgPr>
    </p:bg>
    <p:spTree>
      <p:nvGrpSpPr>
        <p:cNvPr id="1" name=""/>
        <p:cNvGrpSpPr/>
        <p:nvPr/>
      </p:nvGrpSpPr>
      <p:grpSpPr>
        <a:xfrm>
          <a:off x="0" y="0"/>
          <a:ext cx="0" cy="0"/>
          <a:chOff x="0" y="0"/>
          <a:chExt cx="0" cy="0"/>
        </a:xfrm>
      </p:grpSpPr>
      <p:sp>
        <p:nvSpPr>
          <p:cNvPr name="Freeform 2" id="2"/>
          <p:cNvSpPr/>
          <p:nvPr/>
        </p:nvSpPr>
        <p:spPr>
          <a:xfrm flipH="false" flipV="false" rot="0">
            <a:off x="0" y="-147196"/>
            <a:ext cx="7054262" cy="10581392"/>
          </a:xfrm>
          <a:custGeom>
            <a:avLst/>
            <a:gdLst/>
            <a:ahLst/>
            <a:cxnLst/>
            <a:rect r="r" b="b" t="t" l="l"/>
            <a:pathLst>
              <a:path h="10581392" w="7054262">
                <a:moveTo>
                  <a:pt x="0" y="0"/>
                </a:moveTo>
                <a:lnTo>
                  <a:pt x="7054262" y="0"/>
                </a:lnTo>
                <a:lnTo>
                  <a:pt x="7054262" y="10581392"/>
                </a:lnTo>
                <a:lnTo>
                  <a:pt x="0" y="10581392"/>
                </a:lnTo>
                <a:lnTo>
                  <a:pt x="0" y="0"/>
                </a:lnTo>
                <a:close/>
              </a:path>
            </a:pathLst>
          </a:custGeom>
          <a:blipFill>
            <a:blip r:embed="rId2"/>
            <a:stretch>
              <a:fillRect l="0" t="0" r="0" b="0"/>
            </a:stretch>
          </a:blipFill>
        </p:spPr>
      </p:sp>
      <p:sp>
        <p:nvSpPr>
          <p:cNvPr name="Freeform 3" id="3"/>
          <p:cNvSpPr/>
          <p:nvPr/>
        </p:nvSpPr>
        <p:spPr>
          <a:xfrm flipH="false" flipV="false" rot="0">
            <a:off x="11547276" y="-73598"/>
            <a:ext cx="7412627" cy="10434196"/>
          </a:xfrm>
          <a:custGeom>
            <a:avLst/>
            <a:gdLst/>
            <a:ahLst/>
            <a:cxnLst/>
            <a:rect r="r" b="b" t="t" l="l"/>
            <a:pathLst>
              <a:path h="10434196" w="7412627">
                <a:moveTo>
                  <a:pt x="0" y="0"/>
                </a:moveTo>
                <a:lnTo>
                  <a:pt x="7412627" y="0"/>
                </a:lnTo>
                <a:lnTo>
                  <a:pt x="7412627" y="10434196"/>
                </a:lnTo>
                <a:lnTo>
                  <a:pt x="0" y="10434196"/>
                </a:lnTo>
                <a:lnTo>
                  <a:pt x="0" y="0"/>
                </a:lnTo>
                <a:close/>
              </a:path>
            </a:pathLst>
          </a:custGeom>
          <a:blipFill>
            <a:blip r:embed="rId3"/>
            <a:stretch>
              <a:fillRect l="0" t="0" r="0" b="0"/>
            </a:stretch>
          </a:blipFill>
        </p:spPr>
      </p:sp>
      <p:sp>
        <p:nvSpPr>
          <p:cNvPr name="Freeform 4" id="4"/>
          <p:cNvSpPr/>
          <p:nvPr/>
        </p:nvSpPr>
        <p:spPr>
          <a:xfrm flipH="false" flipV="false" rot="0">
            <a:off x="7774875" y="1234487"/>
            <a:ext cx="3138775" cy="9199709"/>
          </a:xfrm>
          <a:custGeom>
            <a:avLst/>
            <a:gdLst/>
            <a:ahLst/>
            <a:cxnLst/>
            <a:rect r="r" b="b" t="t" l="l"/>
            <a:pathLst>
              <a:path h="9199709" w="3138775">
                <a:moveTo>
                  <a:pt x="0" y="0"/>
                </a:moveTo>
                <a:lnTo>
                  <a:pt x="3138775" y="0"/>
                </a:lnTo>
                <a:lnTo>
                  <a:pt x="3138775" y="9199709"/>
                </a:lnTo>
                <a:lnTo>
                  <a:pt x="0" y="9199709"/>
                </a:lnTo>
                <a:lnTo>
                  <a:pt x="0" y="0"/>
                </a:lnTo>
                <a:close/>
              </a:path>
            </a:pathLst>
          </a:custGeom>
          <a:blipFill>
            <a:blip r:embed="rId4"/>
            <a:stretch>
              <a:fillRect l="-162943" t="-14649" r="0" b="-5032"/>
            </a:stretch>
          </a:blipFill>
        </p:spPr>
      </p:sp>
      <p:sp>
        <p:nvSpPr>
          <p:cNvPr name="Freeform 5" id="5"/>
          <p:cNvSpPr/>
          <p:nvPr/>
        </p:nvSpPr>
        <p:spPr>
          <a:xfrm flipH="false" flipV="false" rot="0">
            <a:off x="16646824" y="0"/>
            <a:ext cx="1641176" cy="583890"/>
          </a:xfrm>
          <a:custGeom>
            <a:avLst/>
            <a:gdLst/>
            <a:ahLst/>
            <a:cxnLst/>
            <a:rect r="r" b="b" t="t" l="l"/>
            <a:pathLst>
              <a:path h="583890" w="1641176">
                <a:moveTo>
                  <a:pt x="0" y="0"/>
                </a:moveTo>
                <a:lnTo>
                  <a:pt x="1641176" y="0"/>
                </a:lnTo>
                <a:lnTo>
                  <a:pt x="1641176" y="583890"/>
                </a:lnTo>
                <a:lnTo>
                  <a:pt x="0" y="583890"/>
                </a:lnTo>
                <a:lnTo>
                  <a:pt x="0" y="0"/>
                </a:lnTo>
                <a:close/>
              </a:path>
            </a:pathLst>
          </a:custGeom>
          <a:blipFill>
            <a:blip r:embed="rId5"/>
            <a:stretch>
              <a:fillRect l="-599" t="0" r="-599" b="0"/>
            </a:stretch>
          </a:blipFill>
        </p:spPr>
      </p:sp>
      <p:sp>
        <p:nvSpPr>
          <p:cNvPr name="TextBox 6" id="6"/>
          <p:cNvSpPr txBox="true"/>
          <p:nvPr/>
        </p:nvSpPr>
        <p:spPr>
          <a:xfrm rot="0">
            <a:off x="8425904" y="211144"/>
            <a:ext cx="1436191" cy="763271"/>
          </a:xfrm>
          <a:prstGeom prst="rect">
            <a:avLst/>
          </a:prstGeom>
        </p:spPr>
        <p:txBody>
          <a:bodyPr anchor="t" rtlCol="false" tIns="0" lIns="0" bIns="0" rIns="0">
            <a:spAutoFit/>
          </a:bodyPr>
          <a:lstStyle/>
          <a:p>
            <a:pPr algn="ctr">
              <a:lnSpc>
                <a:spcPts val="3079"/>
              </a:lnSpc>
            </a:pPr>
            <a:r>
              <a:rPr lang="en-US" sz="2199">
                <a:solidFill>
                  <a:srgbClr val="000000"/>
                </a:solidFill>
                <a:latin typeface="Open Sans Light"/>
                <a:ea typeface="Open Sans Light"/>
                <a:cs typeface="Open Sans Light"/>
                <a:sym typeface="Open Sans Light"/>
              </a:rPr>
              <a:t>BULEVARDI</a:t>
            </a:r>
          </a:p>
          <a:p>
            <a:pPr algn="ctr">
              <a:lnSpc>
                <a:spcPts val="3079"/>
              </a:lnSpc>
            </a:pPr>
            <a:r>
              <a:rPr lang="en-US" sz="2199">
                <a:solidFill>
                  <a:srgbClr val="000000"/>
                </a:solidFill>
                <a:latin typeface="Open Sans Light"/>
                <a:ea typeface="Open Sans Light"/>
                <a:cs typeface="Open Sans Light"/>
                <a:sym typeface="Open Sans Light"/>
              </a:rPr>
              <a:t>KEHRÄ</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6F6F3"/>
        </a:solidFill>
      </p:bgPr>
    </p:bg>
    <p:spTree>
      <p:nvGrpSpPr>
        <p:cNvPr id="1" name=""/>
        <p:cNvGrpSpPr/>
        <p:nvPr/>
      </p:nvGrpSpPr>
      <p:grpSpPr>
        <a:xfrm>
          <a:off x="0" y="0"/>
          <a:ext cx="0" cy="0"/>
          <a:chOff x="0" y="0"/>
          <a:chExt cx="0" cy="0"/>
        </a:xfrm>
      </p:grpSpPr>
      <p:sp>
        <p:nvSpPr>
          <p:cNvPr name="Freeform 2" id="2"/>
          <p:cNvSpPr/>
          <p:nvPr/>
        </p:nvSpPr>
        <p:spPr>
          <a:xfrm flipH="false" flipV="false" rot="0">
            <a:off x="0" y="-655064"/>
            <a:ext cx="8513909" cy="11353425"/>
          </a:xfrm>
          <a:custGeom>
            <a:avLst/>
            <a:gdLst/>
            <a:ahLst/>
            <a:cxnLst/>
            <a:rect r="r" b="b" t="t" l="l"/>
            <a:pathLst>
              <a:path h="11353425" w="8513909">
                <a:moveTo>
                  <a:pt x="0" y="0"/>
                </a:moveTo>
                <a:lnTo>
                  <a:pt x="8513909" y="0"/>
                </a:lnTo>
                <a:lnTo>
                  <a:pt x="8513909" y="11353425"/>
                </a:lnTo>
                <a:lnTo>
                  <a:pt x="0" y="11353425"/>
                </a:lnTo>
                <a:lnTo>
                  <a:pt x="0" y="0"/>
                </a:lnTo>
                <a:close/>
              </a:path>
            </a:pathLst>
          </a:custGeom>
          <a:blipFill>
            <a:blip r:embed="rId2"/>
            <a:stretch>
              <a:fillRect l="-38759" t="-36612" r="-43414" b="0"/>
            </a:stretch>
          </a:blipFill>
        </p:spPr>
      </p:sp>
      <p:sp>
        <p:nvSpPr>
          <p:cNvPr name="TextBox 3" id="3"/>
          <p:cNvSpPr txBox="true"/>
          <p:nvPr/>
        </p:nvSpPr>
        <p:spPr>
          <a:xfrm rot="0">
            <a:off x="9198826" y="1930710"/>
            <a:ext cx="8060474" cy="7143750"/>
          </a:xfrm>
          <a:prstGeom prst="rect">
            <a:avLst/>
          </a:prstGeom>
        </p:spPr>
        <p:txBody>
          <a:bodyPr anchor="t" rtlCol="false" tIns="0" lIns="0" bIns="0" rIns="0">
            <a:spAutoFit/>
          </a:bodyPr>
          <a:lstStyle/>
          <a:p>
            <a:pPr algn="l">
              <a:lnSpc>
                <a:spcPts val="2999"/>
              </a:lnSpc>
            </a:pPr>
            <a:r>
              <a:rPr lang="en-US" sz="2499" spc="-49" b="true">
                <a:solidFill>
                  <a:srgbClr val="4D4D4D"/>
                </a:solidFill>
                <a:latin typeface="Nunito Sans Regular Bold"/>
                <a:ea typeface="Nunito Sans Regular Bold"/>
                <a:cs typeface="Nunito Sans Regular Bold"/>
                <a:sym typeface="Nunito Sans Regular Bold"/>
              </a:rPr>
              <a:t>Asiakaskuosit ja </a:t>
            </a:r>
            <a:r>
              <a:rPr lang="en-US" sz="2499" spc="-49" b="true">
                <a:solidFill>
                  <a:srgbClr val="4D4D4D"/>
                </a:solidFill>
                <a:latin typeface="Nunito Sans Regular Bold"/>
                <a:ea typeface="Nunito Sans Regular Bold"/>
                <a:cs typeface="Nunito Sans Regular Bold"/>
                <a:sym typeface="Nunito Sans Regular Bold"/>
              </a:rPr>
              <a:t>erikoiskankaat / ANNALA PRO</a:t>
            </a:r>
          </a:p>
          <a:p>
            <a:pPr algn="l">
              <a:lnSpc>
                <a:spcPts val="2999"/>
              </a:lnSpc>
            </a:pPr>
          </a:p>
          <a:p>
            <a:pPr algn="l" marL="431801" indent="-215900" lvl="1">
              <a:lnSpc>
                <a:spcPts val="2400"/>
              </a:lnSpc>
              <a:buFont typeface="Arial"/>
              <a:buChar char="•"/>
            </a:pPr>
            <a:r>
              <a:rPr lang="en-US" sz="2000" spc="-40">
                <a:solidFill>
                  <a:srgbClr val="4D4D4D"/>
                </a:solidFill>
                <a:latin typeface="Nunito Sans Regular"/>
                <a:ea typeface="Nunito Sans Regular"/>
                <a:cs typeface="Nunito Sans Regular"/>
                <a:sym typeface="Nunito Sans Regular"/>
              </a:rPr>
              <a:t>Yksilöllisesti projektiin määriteltyjen värien ja kuvioiden toteutus kudottuun kankaaseen on erityisosaamistamme.</a:t>
            </a:r>
          </a:p>
          <a:p>
            <a:pPr algn="l">
              <a:lnSpc>
                <a:spcPts val="2400"/>
              </a:lnSpc>
            </a:pPr>
          </a:p>
          <a:p>
            <a:pPr algn="l" marL="431801" indent="-215900" lvl="1">
              <a:lnSpc>
                <a:spcPts val="2400"/>
              </a:lnSpc>
              <a:buFont typeface="Arial"/>
              <a:buChar char="•"/>
            </a:pPr>
            <a:r>
              <a:rPr lang="en-US" sz="2000">
                <a:solidFill>
                  <a:srgbClr val="4D4D4D"/>
                </a:solidFill>
                <a:latin typeface="Nunito Sans Regular"/>
                <a:ea typeface="Nunito Sans Regular"/>
                <a:cs typeface="Nunito Sans Regular"/>
                <a:sym typeface="Nunito Sans Regular"/>
              </a:rPr>
              <a:t>Uniikkia otetta, hyvää laatua, kestävyyttä, vesipestävyyttä, paloturvallisuutta tai brändille yksilöllisesti suunniteltua kudottua kangasta, silloin on Annala ensisijainen valinta sen toteuttamiseen. </a:t>
            </a:r>
          </a:p>
          <a:p>
            <a:pPr algn="l">
              <a:lnSpc>
                <a:spcPts val="2400"/>
              </a:lnSpc>
            </a:pPr>
          </a:p>
          <a:p>
            <a:pPr algn="l" marL="431801" indent="-215900" lvl="1">
              <a:lnSpc>
                <a:spcPts val="2400"/>
              </a:lnSpc>
              <a:buFont typeface="Arial"/>
              <a:buChar char="•"/>
            </a:pPr>
            <a:r>
              <a:rPr lang="en-US" sz="2000">
                <a:solidFill>
                  <a:srgbClr val="4D4D4D"/>
                </a:solidFill>
                <a:latin typeface="Nunito Sans Regular"/>
                <a:ea typeface="Nunito Sans Regular"/>
                <a:cs typeface="Nunito Sans Regular"/>
                <a:sym typeface="Nunito Sans Regular"/>
              </a:rPr>
              <a:t>M</a:t>
            </a:r>
            <a:r>
              <a:rPr lang="en-US" sz="2000">
                <a:solidFill>
                  <a:srgbClr val="4D4D4D"/>
                </a:solidFill>
                <a:latin typeface="Nunito Sans Regular"/>
                <a:ea typeface="Nunito Sans Regular"/>
                <a:cs typeface="Nunito Sans Regular"/>
                <a:sym typeface="Nunito Sans Regular"/>
              </a:rPr>
              <a:t>ateriaalia ja väriä vaihtamalla, minimi on noin 1–50 metriä.</a:t>
            </a:r>
          </a:p>
          <a:p>
            <a:pPr algn="l">
              <a:lnSpc>
                <a:spcPts val="2400"/>
              </a:lnSpc>
            </a:pPr>
            <a:r>
              <a:rPr lang="en-US" sz="2000">
                <a:solidFill>
                  <a:srgbClr val="4D4D4D"/>
                </a:solidFill>
                <a:latin typeface="Nunito Sans Regular"/>
                <a:ea typeface="Nunito Sans Regular"/>
                <a:cs typeface="Nunito Sans Regular"/>
                <a:sym typeface="Nunito Sans Regular"/>
              </a:rPr>
              <a:t> </a:t>
            </a:r>
          </a:p>
          <a:p>
            <a:pPr algn="l" marL="431801" indent="-215900" lvl="1">
              <a:lnSpc>
                <a:spcPts val="2400"/>
              </a:lnSpc>
              <a:buFont typeface="Arial"/>
              <a:buChar char="•"/>
            </a:pPr>
            <a:r>
              <a:rPr lang="en-US" sz="2000">
                <a:solidFill>
                  <a:srgbClr val="4D4D4D"/>
                </a:solidFill>
                <a:latin typeface="Nunito Sans Regular"/>
                <a:ea typeface="Nunito Sans Regular"/>
                <a:cs typeface="Nunito Sans Regular"/>
                <a:sym typeface="Nunito Sans Regular"/>
              </a:rPr>
              <a:t>Tarvittaessa kudomme kankaat paloturvallisella materiaalilla. Hotelli, auto, juna, laiva, teatteri, hoivakoti, koulu, määritys kohteen mukaan.</a:t>
            </a:r>
          </a:p>
          <a:p>
            <a:pPr algn="l">
              <a:lnSpc>
                <a:spcPts val="2400"/>
              </a:lnSpc>
            </a:pPr>
          </a:p>
          <a:p>
            <a:pPr algn="l" marL="431801" indent="-215900" lvl="1">
              <a:lnSpc>
                <a:spcPts val="2400"/>
              </a:lnSpc>
              <a:buFont typeface="Arial"/>
              <a:buChar char="•"/>
            </a:pPr>
            <a:r>
              <a:rPr lang="en-US" sz="2000">
                <a:solidFill>
                  <a:srgbClr val="4D4D4D"/>
                </a:solidFill>
                <a:latin typeface="Nunito Sans Regular"/>
                <a:ea typeface="Nunito Sans Regular"/>
                <a:cs typeface="Nunito Sans Regular"/>
                <a:sym typeface="Nunito Sans Regular"/>
              </a:rPr>
              <a:t>Kankaamme kestävät kovempaa käyttöä: julkitilan kiintokalusteissa, sängyn rungoissa, sohvissa ja nojatuoleissa, (martindale 30 000-200 000). </a:t>
            </a:r>
          </a:p>
          <a:p>
            <a:pPr algn="l">
              <a:lnSpc>
                <a:spcPts val="2400"/>
              </a:lnSpc>
            </a:pPr>
          </a:p>
          <a:p>
            <a:pPr algn="l" marL="431801" indent="-215900" lvl="1">
              <a:lnSpc>
                <a:spcPts val="2400"/>
              </a:lnSpc>
              <a:buFont typeface="Arial"/>
              <a:buChar char="•"/>
            </a:pPr>
            <a:r>
              <a:rPr lang="en-US" sz="2000">
                <a:solidFill>
                  <a:srgbClr val="4D4D4D"/>
                </a:solidFill>
                <a:latin typeface="Nunito Sans Regular"/>
                <a:ea typeface="Nunito Sans Regular"/>
                <a:cs typeface="Nunito Sans Regular"/>
                <a:sym typeface="Nunito Sans Regular"/>
              </a:rPr>
              <a:t>Ompelemme loppuasiakkaalle tarvittaessa kutomastamme kankaasta valmiiksi esimerkiksi hotellien päiväpeitteet, sisustustyynyt ja helmalakanat sekä villaiset torkkupeitteet.</a:t>
            </a:r>
          </a:p>
          <a:p>
            <a:pPr algn="l">
              <a:lnSpc>
                <a:spcPts val="2400"/>
              </a:lnSpc>
            </a:pPr>
          </a:p>
        </p:txBody>
      </p:sp>
      <p:sp>
        <p:nvSpPr>
          <p:cNvPr name="TextBox 4" id="4"/>
          <p:cNvSpPr txBox="true"/>
          <p:nvPr/>
        </p:nvSpPr>
        <p:spPr>
          <a:xfrm rot="0">
            <a:off x="10536306" y="802640"/>
            <a:ext cx="4751114" cy="852171"/>
          </a:xfrm>
          <a:prstGeom prst="rect">
            <a:avLst/>
          </a:prstGeom>
        </p:spPr>
        <p:txBody>
          <a:bodyPr anchor="t" rtlCol="false" tIns="0" lIns="0" bIns="0" rIns="0">
            <a:spAutoFit/>
          </a:bodyPr>
          <a:lstStyle/>
          <a:p>
            <a:pPr algn="ctr">
              <a:lnSpc>
                <a:spcPts val="6999"/>
              </a:lnSpc>
            </a:pPr>
            <a:r>
              <a:rPr lang="en-US" b="true" sz="4999" spc="49">
                <a:solidFill>
                  <a:srgbClr val="897B6D"/>
                </a:solidFill>
                <a:latin typeface="Nunito Sans Regular Bold"/>
                <a:ea typeface="Nunito Sans Regular Bold"/>
                <a:cs typeface="Nunito Sans Regular Bold"/>
                <a:sym typeface="Nunito Sans Regular Bold"/>
              </a:rPr>
              <a:t>PROJEKTIT </a:t>
            </a:r>
          </a:p>
        </p:txBody>
      </p:sp>
      <p:sp>
        <p:nvSpPr>
          <p:cNvPr name="Freeform 5" id="5"/>
          <p:cNvSpPr/>
          <p:nvPr/>
        </p:nvSpPr>
        <p:spPr>
          <a:xfrm flipH="false" flipV="false" rot="0">
            <a:off x="16646824" y="9703110"/>
            <a:ext cx="1641176" cy="583890"/>
          </a:xfrm>
          <a:custGeom>
            <a:avLst/>
            <a:gdLst/>
            <a:ahLst/>
            <a:cxnLst/>
            <a:rect r="r" b="b" t="t" l="l"/>
            <a:pathLst>
              <a:path h="583890" w="1641176">
                <a:moveTo>
                  <a:pt x="0" y="0"/>
                </a:moveTo>
                <a:lnTo>
                  <a:pt x="1641176" y="0"/>
                </a:lnTo>
                <a:lnTo>
                  <a:pt x="1641176" y="583890"/>
                </a:lnTo>
                <a:lnTo>
                  <a:pt x="0" y="583890"/>
                </a:lnTo>
                <a:lnTo>
                  <a:pt x="0" y="0"/>
                </a:lnTo>
                <a:close/>
              </a:path>
            </a:pathLst>
          </a:custGeom>
          <a:blipFill>
            <a:blip r:embed="rId3"/>
            <a:stretch>
              <a:fillRect l="-599" t="0" r="-599" b="0"/>
            </a:stretch>
          </a:blipFill>
        </p:spPr>
      </p:sp>
      <p:sp>
        <p:nvSpPr>
          <p:cNvPr name="TextBox 6" id="6"/>
          <p:cNvSpPr txBox="true"/>
          <p:nvPr/>
        </p:nvSpPr>
        <p:spPr>
          <a:xfrm rot="0">
            <a:off x="8675936" y="9665010"/>
            <a:ext cx="936129" cy="372746"/>
          </a:xfrm>
          <a:prstGeom prst="rect">
            <a:avLst/>
          </a:prstGeom>
        </p:spPr>
        <p:txBody>
          <a:bodyPr anchor="t" rtlCol="false" tIns="0" lIns="0" bIns="0" rIns="0">
            <a:spAutoFit/>
          </a:bodyPr>
          <a:lstStyle/>
          <a:p>
            <a:pPr algn="ctr">
              <a:lnSpc>
                <a:spcPts val="3079"/>
              </a:lnSpc>
            </a:pPr>
            <a:r>
              <a:rPr lang="en-US" sz="2199">
                <a:solidFill>
                  <a:srgbClr val="000000"/>
                </a:solidFill>
                <a:latin typeface="Open Sans Light"/>
                <a:ea typeface="Open Sans Light"/>
                <a:cs typeface="Open Sans Light"/>
                <a:sym typeface="Open Sans Light"/>
              </a:rPr>
              <a:t>SOOLO</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sp>
        <p:nvSpPr>
          <p:cNvPr name="Freeform 2" id="2"/>
          <p:cNvSpPr/>
          <p:nvPr/>
        </p:nvSpPr>
        <p:spPr>
          <a:xfrm flipH="false" flipV="false" rot="0">
            <a:off x="7789417" y="1028700"/>
            <a:ext cx="2633806" cy="2368123"/>
          </a:xfrm>
          <a:custGeom>
            <a:avLst/>
            <a:gdLst/>
            <a:ahLst/>
            <a:cxnLst/>
            <a:rect r="r" b="b" t="t" l="l"/>
            <a:pathLst>
              <a:path h="2368123" w="2633806">
                <a:moveTo>
                  <a:pt x="0" y="0"/>
                </a:moveTo>
                <a:lnTo>
                  <a:pt x="2633806" y="0"/>
                </a:lnTo>
                <a:lnTo>
                  <a:pt x="2633806" y="2368123"/>
                </a:lnTo>
                <a:lnTo>
                  <a:pt x="0" y="2368123"/>
                </a:lnTo>
                <a:lnTo>
                  <a:pt x="0" y="0"/>
                </a:lnTo>
                <a:close/>
              </a:path>
            </a:pathLst>
          </a:custGeom>
          <a:blipFill>
            <a:blip r:embed="rId2"/>
            <a:stretch>
              <a:fillRect l="0" t="-9211" r="0" b="-9211"/>
            </a:stretch>
          </a:blipFill>
        </p:spPr>
      </p:sp>
      <p:sp>
        <p:nvSpPr>
          <p:cNvPr name="Freeform 3" id="3"/>
          <p:cNvSpPr/>
          <p:nvPr/>
        </p:nvSpPr>
        <p:spPr>
          <a:xfrm flipH="false" flipV="false" rot="0">
            <a:off x="7789417" y="3959438"/>
            <a:ext cx="2633806" cy="2368123"/>
          </a:xfrm>
          <a:custGeom>
            <a:avLst/>
            <a:gdLst/>
            <a:ahLst/>
            <a:cxnLst/>
            <a:rect r="r" b="b" t="t" l="l"/>
            <a:pathLst>
              <a:path h="2368123" w="2633806">
                <a:moveTo>
                  <a:pt x="0" y="0"/>
                </a:moveTo>
                <a:lnTo>
                  <a:pt x="2633806" y="0"/>
                </a:lnTo>
                <a:lnTo>
                  <a:pt x="2633806" y="2368124"/>
                </a:lnTo>
                <a:lnTo>
                  <a:pt x="0" y="2368124"/>
                </a:lnTo>
                <a:lnTo>
                  <a:pt x="0" y="0"/>
                </a:lnTo>
                <a:close/>
              </a:path>
            </a:pathLst>
          </a:custGeom>
          <a:blipFill>
            <a:blip r:embed="rId3"/>
            <a:stretch>
              <a:fillRect l="0" t="-11219" r="0" b="0"/>
            </a:stretch>
          </a:blipFill>
        </p:spPr>
      </p:sp>
      <p:sp>
        <p:nvSpPr>
          <p:cNvPr name="Freeform 4" id="4"/>
          <p:cNvSpPr/>
          <p:nvPr/>
        </p:nvSpPr>
        <p:spPr>
          <a:xfrm flipH="false" flipV="false" rot="0">
            <a:off x="7789417" y="6890177"/>
            <a:ext cx="2633806" cy="2368123"/>
          </a:xfrm>
          <a:custGeom>
            <a:avLst/>
            <a:gdLst/>
            <a:ahLst/>
            <a:cxnLst/>
            <a:rect r="r" b="b" t="t" l="l"/>
            <a:pathLst>
              <a:path h="2368123" w="2633806">
                <a:moveTo>
                  <a:pt x="0" y="0"/>
                </a:moveTo>
                <a:lnTo>
                  <a:pt x="2633806" y="0"/>
                </a:lnTo>
                <a:lnTo>
                  <a:pt x="2633806" y="2368123"/>
                </a:lnTo>
                <a:lnTo>
                  <a:pt x="0" y="2368123"/>
                </a:lnTo>
                <a:lnTo>
                  <a:pt x="0" y="0"/>
                </a:lnTo>
                <a:close/>
              </a:path>
            </a:pathLst>
          </a:custGeom>
          <a:blipFill>
            <a:blip r:embed="rId4"/>
            <a:stretch>
              <a:fillRect l="0" t="-48292" r="0" b="0"/>
            </a:stretch>
          </a:blipFill>
        </p:spPr>
      </p:sp>
      <p:sp>
        <p:nvSpPr>
          <p:cNvPr name="Freeform 5" id="5"/>
          <p:cNvSpPr/>
          <p:nvPr/>
        </p:nvSpPr>
        <p:spPr>
          <a:xfrm flipH="false" flipV="false" rot="0">
            <a:off x="11162146" y="1028700"/>
            <a:ext cx="2633806" cy="2368123"/>
          </a:xfrm>
          <a:custGeom>
            <a:avLst/>
            <a:gdLst/>
            <a:ahLst/>
            <a:cxnLst/>
            <a:rect r="r" b="b" t="t" l="l"/>
            <a:pathLst>
              <a:path h="2368123" w="2633806">
                <a:moveTo>
                  <a:pt x="0" y="0"/>
                </a:moveTo>
                <a:lnTo>
                  <a:pt x="2633806" y="0"/>
                </a:lnTo>
                <a:lnTo>
                  <a:pt x="2633806" y="2368123"/>
                </a:lnTo>
                <a:lnTo>
                  <a:pt x="0" y="2368123"/>
                </a:lnTo>
                <a:lnTo>
                  <a:pt x="0" y="0"/>
                </a:lnTo>
                <a:close/>
              </a:path>
            </a:pathLst>
          </a:custGeom>
          <a:blipFill>
            <a:blip r:embed="rId5"/>
            <a:stretch>
              <a:fillRect l="0" t="-5609" r="0" b="-5609"/>
            </a:stretch>
          </a:blipFill>
        </p:spPr>
      </p:sp>
      <p:sp>
        <p:nvSpPr>
          <p:cNvPr name="Freeform 6" id="6"/>
          <p:cNvSpPr/>
          <p:nvPr/>
        </p:nvSpPr>
        <p:spPr>
          <a:xfrm flipH="false" flipV="false" rot="0">
            <a:off x="11162146" y="6890177"/>
            <a:ext cx="2633806" cy="2368123"/>
          </a:xfrm>
          <a:custGeom>
            <a:avLst/>
            <a:gdLst/>
            <a:ahLst/>
            <a:cxnLst/>
            <a:rect r="r" b="b" t="t" l="l"/>
            <a:pathLst>
              <a:path h="2368123" w="2633806">
                <a:moveTo>
                  <a:pt x="0" y="0"/>
                </a:moveTo>
                <a:lnTo>
                  <a:pt x="2633806" y="0"/>
                </a:lnTo>
                <a:lnTo>
                  <a:pt x="2633806" y="2368123"/>
                </a:lnTo>
                <a:lnTo>
                  <a:pt x="0" y="2368123"/>
                </a:lnTo>
                <a:lnTo>
                  <a:pt x="0" y="0"/>
                </a:lnTo>
                <a:close/>
              </a:path>
            </a:pathLst>
          </a:custGeom>
          <a:blipFill>
            <a:blip r:embed="rId6"/>
            <a:stretch>
              <a:fillRect l="-9941" t="0" r="-9941" b="0"/>
            </a:stretch>
          </a:blipFill>
        </p:spPr>
      </p:sp>
      <p:sp>
        <p:nvSpPr>
          <p:cNvPr name="Freeform 7" id="7"/>
          <p:cNvSpPr/>
          <p:nvPr/>
        </p:nvSpPr>
        <p:spPr>
          <a:xfrm flipH="false" flipV="false" rot="0">
            <a:off x="14442593" y="1028700"/>
            <a:ext cx="2633806" cy="2368123"/>
          </a:xfrm>
          <a:custGeom>
            <a:avLst/>
            <a:gdLst/>
            <a:ahLst/>
            <a:cxnLst/>
            <a:rect r="r" b="b" t="t" l="l"/>
            <a:pathLst>
              <a:path h="2368123" w="2633806">
                <a:moveTo>
                  <a:pt x="0" y="0"/>
                </a:moveTo>
                <a:lnTo>
                  <a:pt x="2633806" y="0"/>
                </a:lnTo>
                <a:lnTo>
                  <a:pt x="2633806" y="2368123"/>
                </a:lnTo>
                <a:lnTo>
                  <a:pt x="0" y="2368123"/>
                </a:lnTo>
                <a:lnTo>
                  <a:pt x="0" y="0"/>
                </a:lnTo>
                <a:close/>
              </a:path>
            </a:pathLst>
          </a:custGeom>
          <a:blipFill>
            <a:blip r:embed="rId7"/>
            <a:stretch>
              <a:fillRect l="0" t="-26351" r="0" b="-26351"/>
            </a:stretch>
          </a:blipFill>
        </p:spPr>
      </p:sp>
      <p:sp>
        <p:nvSpPr>
          <p:cNvPr name="Freeform 8" id="8"/>
          <p:cNvSpPr/>
          <p:nvPr/>
        </p:nvSpPr>
        <p:spPr>
          <a:xfrm flipH="false" flipV="false" rot="0">
            <a:off x="14442593" y="3959438"/>
            <a:ext cx="2633806" cy="2368123"/>
          </a:xfrm>
          <a:custGeom>
            <a:avLst/>
            <a:gdLst/>
            <a:ahLst/>
            <a:cxnLst/>
            <a:rect r="r" b="b" t="t" l="l"/>
            <a:pathLst>
              <a:path h="2368123" w="2633806">
                <a:moveTo>
                  <a:pt x="0" y="0"/>
                </a:moveTo>
                <a:lnTo>
                  <a:pt x="2633806" y="0"/>
                </a:lnTo>
                <a:lnTo>
                  <a:pt x="2633806" y="2368124"/>
                </a:lnTo>
                <a:lnTo>
                  <a:pt x="0" y="2368124"/>
                </a:lnTo>
                <a:lnTo>
                  <a:pt x="0" y="0"/>
                </a:lnTo>
                <a:close/>
              </a:path>
            </a:pathLst>
          </a:custGeom>
          <a:blipFill>
            <a:blip r:embed="rId8"/>
            <a:stretch>
              <a:fillRect l="0" t="-5609" r="0" b="-5609"/>
            </a:stretch>
          </a:blipFill>
        </p:spPr>
      </p:sp>
      <p:sp>
        <p:nvSpPr>
          <p:cNvPr name="Freeform 9" id="9"/>
          <p:cNvSpPr/>
          <p:nvPr/>
        </p:nvSpPr>
        <p:spPr>
          <a:xfrm flipH="false" flipV="false" rot="0">
            <a:off x="14442593" y="6890177"/>
            <a:ext cx="2633806" cy="2368123"/>
          </a:xfrm>
          <a:custGeom>
            <a:avLst/>
            <a:gdLst/>
            <a:ahLst/>
            <a:cxnLst/>
            <a:rect r="r" b="b" t="t" l="l"/>
            <a:pathLst>
              <a:path h="2368123" w="2633806">
                <a:moveTo>
                  <a:pt x="0" y="0"/>
                </a:moveTo>
                <a:lnTo>
                  <a:pt x="2633806" y="0"/>
                </a:lnTo>
                <a:lnTo>
                  <a:pt x="2633806" y="2368123"/>
                </a:lnTo>
                <a:lnTo>
                  <a:pt x="0" y="2368123"/>
                </a:lnTo>
                <a:lnTo>
                  <a:pt x="0" y="0"/>
                </a:lnTo>
                <a:close/>
              </a:path>
            </a:pathLst>
          </a:custGeom>
          <a:blipFill>
            <a:blip r:embed="rId9"/>
            <a:stretch>
              <a:fillRect l="-9941" t="0" r="-9941" b="0"/>
            </a:stretch>
          </a:blipFill>
        </p:spPr>
      </p:sp>
      <p:sp>
        <p:nvSpPr>
          <p:cNvPr name="Freeform 10" id="10"/>
          <p:cNvSpPr/>
          <p:nvPr/>
        </p:nvSpPr>
        <p:spPr>
          <a:xfrm flipH="false" flipV="false" rot="0">
            <a:off x="11162146" y="3959438"/>
            <a:ext cx="2633806" cy="2368123"/>
          </a:xfrm>
          <a:custGeom>
            <a:avLst/>
            <a:gdLst/>
            <a:ahLst/>
            <a:cxnLst/>
            <a:rect r="r" b="b" t="t" l="l"/>
            <a:pathLst>
              <a:path h="2368123" w="2633806">
                <a:moveTo>
                  <a:pt x="0" y="0"/>
                </a:moveTo>
                <a:lnTo>
                  <a:pt x="2633806" y="0"/>
                </a:lnTo>
                <a:lnTo>
                  <a:pt x="2633806" y="2368124"/>
                </a:lnTo>
                <a:lnTo>
                  <a:pt x="0" y="2368124"/>
                </a:lnTo>
                <a:lnTo>
                  <a:pt x="0" y="0"/>
                </a:lnTo>
                <a:close/>
              </a:path>
            </a:pathLst>
          </a:custGeom>
          <a:blipFill>
            <a:blip r:embed="rId10"/>
            <a:stretch>
              <a:fillRect l="0" t="-19341" r="0" b="-30954"/>
            </a:stretch>
          </a:blipFill>
        </p:spPr>
      </p:sp>
      <p:sp>
        <p:nvSpPr>
          <p:cNvPr name="Freeform 11" id="11"/>
          <p:cNvSpPr/>
          <p:nvPr/>
        </p:nvSpPr>
        <p:spPr>
          <a:xfrm flipH="false" flipV="false" rot="0">
            <a:off x="16646824" y="9703110"/>
            <a:ext cx="1641176" cy="583890"/>
          </a:xfrm>
          <a:custGeom>
            <a:avLst/>
            <a:gdLst/>
            <a:ahLst/>
            <a:cxnLst/>
            <a:rect r="r" b="b" t="t" l="l"/>
            <a:pathLst>
              <a:path h="583890" w="1641176">
                <a:moveTo>
                  <a:pt x="0" y="0"/>
                </a:moveTo>
                <a:lnTo>
                  <a:pt x="1641176" y="0"/>
                </a:lnTo>
                <a:lnTo>
                  <a:pt x="1641176" y="583890"/>
                </a:lnTo>
                <a:lnTo>
                  <a:pt x="0" y="583890"/>
                </a:lnTo>
                <a:lnTo>
                  <a:pt x="0" y="0"/>
                </a:lnTo>
                <a:close/>
              </a:path>
            </a:pathLst>
          </a:custGeom>
          <a:blipFill>
            <a:blip r:embed="rId11"/>
            <a:stretch>
              <a:fillRect l="-599" t="0" r="-599" b="0"/>
            </a:stretch>
          </a:blipFill>
        </p:spPr>
      </p:sp>
      <p:grpSp>
        <p:nvGrpSpPr>
          <p:cNvPr name="Group 12" id="12"/>
          <p:cNvGrpSpPr/>
          <p:nvPr/>
        </p:nvGrpSpPr>
        <p:grpSpPr>
          <a:xfrm rot="0">
            <a:off x="918312" y="1063516"/>
            <a:ext cx="5715884" cy="8159969"/>
            <a:chOff x="0" y="0"/>
            <a:chExt cx="7621178" cy="10879958"/>
          </a:xfrm>
        </p:grpSpPr>
        <p:sp>
          <p:nvSpPr>
            <p:cNvPr name="TextBox 13" id="13"/>
            <p:cNvSpPr txBox="true"/>
            <p:nvPr/>
          </p:nvSpPr>
          <p:spPr>
            <a:xfrm rot="0">
              <a:off x="0" y="38100"/>
              <a:ext cx="7621178" cy="1582420"/>
            </a:xfrm>
            <a:prstGeom prst="rect">
              <a:avLst/>
            </a:prstGeom>
          </p:spPr>
          <p:txBody>
            <a:bodyPr anchor="t" rtlCol="false" tIns="0" lIns="0" bIns="0" rIns="0">
              <a:spAutoFit/>
            </a:bodyPr>
            <a:lstStyle/>
            <a:p>
              <a:pPr algn="l">
                <a:lnSpc>
                  <a:spcPts val="4620"/>
                </a:lnSpc>
              </a:pPr>
              <a:r>
                <a:rPr lang="en-US" b="true" sz="4200" spc="-84">
                  <a:solidFill>
                    <a:srgbClr val="897B6D"/>
                  </a:solidFill>
                  <a:latin typeface="Nunito Sans Regular Bold"/>
                  <a:ea typeface="Nunito Sans Regular Bold"/>
                  <a:cs typeface="Nunito Sans Regular Bold"/>
                  <a:sym typeface="Nunito Sans Regular Bold"/>
                </a:rPr>
                <a:t>ASIAKKAAN </a:t>
              </a:r>
            </a:p>
            <a:p>
              <a:pPr algn="l">
                <a:lnSpc>
                  <a:spcPts val="4620"/>
                </a:lnSpc>
              </a:pPr>
              <a:r>
                <a:rPr lang="en-US" b="true" sz="4200" spc="-84">
                  <a:solidFill>
                    <a:srgbClr val="897B6D"/>
                  </a:solidFill>
                  <a:latin typeface="Nunito Sans Regular Bold"/>
                  <a:ea typeface="Nunito Sans Regular Bold"/>
                  <a:cs typeface="Nunito Sans Regular Bold"/>
                  <a:sym typeface="Nunito Sans Regular Bold"/>
                </a:rPr>
                <a:t>              OMAKUOSI</a:t>
              </a:r>
            </a:p>
          </p:txBody>
        </p:sp>
        <p:sp>
          <p:nvSpPr>
            <p:cNvPr name="TextBox 14" id="14"/>
            <p:cNvSpPr txBox="true"/>
            <p:nvPr/>
          </p:nvSpPr>
          <p:spPr>
            <a:xfrm rot="0">
              <a:off x="0" y="2062983"/>
              <a:ext cx="7621178" cy="8816975"/>
            </a:xfrm>
            <a:prstGeom prst="rect">
              <a:avLst/>
            </a:prstGeom>
          </p:spPr>
          <p:txBody>
            <a:bodyPr anchor="t" rtlCol="false" tIns="0" lIns="0" bIns="0" rIns="0">
              <a:spAutoFit/>
            </a:bodyPr>
            <a:lstStyle/>
            <a:p>
              <a:pPr algn="l">
                <a:lnSpc>
                  <a:spcPts val="2760"/>
                </a:lnSpc>
              </a:pPr>
              <a:r>
                <a:rPr lang="en-US" sz="2300" b="true">
                  <a:solidFill>
                    <a:srgbClr val="4D4D4D"/>
                  </a:solidFill>
                  <a:latin typeface="Nunito Sans Regular Bold"/>
                  <a:ea typeface="Nunito Sans Regular Bold"/>
                  <a:cs typeface="Nunito Sans Regular Bold"/>
                  <a:sym typeface="Nunito Sans Regular Bold"/>
                </a:rPr>
                <a:t>Pdf tiedosto tai vektoripiirros on pohjana asiakaskuosin mallintamiselle kutomakoneelle. </a:t>
              </a:r>
            </a:p>
            <a:p>
              <a:pPr algn="l">
                <a:lnSpc>
                  <a:spcPts val="2760"/>
                </a:lnSpc>
              </a:pPr>
              <a:r>
                <a:rPr lang="en-US" sz="2300" b="true">
                  <a:solidFill>
                    <a:srgbClr val="4D4D4D"/>
                  </a:solidFill>
                  <a:latin typeface="Nunito Sans Regular Bold"/>
                  <a:ea typeface="Nunito Sans Regular Bold"/>
                  <a:cs typeface="Nunito Sans Regular Bold"/>
                  <a:sym typeface="Nunito Sans Regular Bold"/>
                </a:rPr>
                <a:t>Annala antaa tietotaitonsa suunnittelijan käyttöön ja sidostaa kuvion kankaan rakenteeksi. Näytä kuvasi meille ja me kerromme reunaehdot.</a:t>
              </a:r>
            </a:p>
            <a:p>
              <a:pPr algn="l">
                <a:lnSpc>
                  <a:spcPts val="1559"/>
                </a:lnSpc>
              </a:pPr>
            </a:p>
            <a:p>
              <a:pPr algn="l">
                <a:lnSpc>
                  <a:spcPts val="1799"/>
                </a:lnSpc>
              </a:pPr>
            </a:p>
            <a:p>
              <a:pPr algn="l">
                <a:lnSpc>
                  <a:spcPts val="1919"/>
                </a:lnSpc>
              </a:pPr>
              <a:r>
                <a:rPr lang="en-US" sz="1599" b="true">
                  <a:solidFill>
                    <a:srgbClr val="4D4D4D"/>
                  </a:solidFill>
                  <a:latin typeface="Nunito Sans Regular Bold"/>
                  <a:ea typeface="Nunito Sans Regular Bold"/>
                  <a:cs typeface="Nunito Sans Regular Bold"/>
                  <a:sym typeface="Nunito Sans Regular Bold"/>
                </a:rPr>
                <a:t>Kuva 1: Palamaton pohjakangas on kudottu villaiseen päälliskankaseen kiinni. Kankaalla on erittäin suuri hankauksen kesto ja repäisylujuus.  VR:n junan istuimien verhoilukangas </a:t>
              </a:r>
            </a:p>
            <a:p>
              <a:pPr algn="l">
                <a:lnSpc>
                  <a:spcPts val="1919"/>
                </a:lnSpc>
              </a:pPr>
              <a:r>
                <a:rPr lang="en-US" sz="1599" b="true">
                  <a:solidFill>
                    <a:srgbClr val="4D4D4D"/>
                  </a:solidFill>
                  <a:latin typeface="Nunito Sans Regular Bold"/>
                  <a:ea typeface="Nunito Sans Regular Bold"/>
                  <a:cs typeface="Nunito Sans Regular Bold"/>
                  <a:sym typeface="Nunito Sans Regular Bold"/>
                </a:rPr>
                <a:t>Kuva 2: Armeijalle paloturvallinen ja antistaattinen kangas. Kankaaseen on kudottu sähköä johtava lanka, joka johtaa istuinkankaasta sähkön metallirunkoon ja sitä kautta pois.</a:t>
              </a:r>
            </a:p>
            <a:p>
              <a:pPr algn="l">
                <a:lnSpc>
                  <a:spcPts val="1919"/>
                </a:lnSpc>
              </a:pPr>
              <a:r>
                <a:rPr lang="en-US" sz="1599" b="true">
                  <a:solidFill>
                    <a:srgbClr val="4D4D4D"/>
                  </a:solidFill>
                  <a:latin typeface="Nunito Sans Regular Bold"/>
                  <a:ea typeface="Nunito Sans Regular Bold"/>
                  <a:cs typeface="Nunito Sans Regular Bold"/>
                  <a:sym typeface="Nunito Sans Regular Bold"/>
                </a:rPr>
                <a:t>Kuva 3: Piirros jatkuu koko kankaan leveydelle. Jacquard kudottu 2-puolinen ontelokangas.</a:t>
              </a:r>
            </a:p>
            <a:p>
              <a:pPr algn="l">
                <a:lnSpc>
                  <a:spcPts val="1919"/>
                </a:lnSpc>
              </a:pPr>
              <a:r>
                <a:rPr lang="en-US" sz="1599" b="true">
                  <a:solidFill>
                    <a:srgbClr val="4D4D4D"/>
                  </a:solidFill>
                  <a:latin typeface="Nunito Sans Regular Bold"/>
                  <a:ea typeface="Nunito Sans Regular Bold"/>
                  <a:cs typeface="Nunito Sans Regular Bold"/>
                  <a:sym typeface="Nunito Sans Regular Bold"/>
                </a:rPr>
                <a:t>Kuvat 4 ja 6: Mustavalkopiirros, valitut värit ja kuvion esimerkkirakenne ovat perustyökalut millä lähdemme liikkeelle asiakkan omakuosin suunnittelussa.</a:t>
              </a:r>
            </a:p>
            <a:p>
              <a:pPr algn="l">
                <a:lnSpc>
                  <a:spcPts val="1919"/>
                </a:lnSpc>
              </a:pPr>
              <a:r>
                <a:rPr lang="en-US" sz="1599" b="true">
                  <a:solidFill>
                    <a:srgbClr val="4D4D4D"/>
                  </a:solidFill>
                  <a:latin typeface="Nunito Sans Regular Bold"/>
                  <a:ea typeface="Nunito Sans Regular Bold"/>
                  <a:cs typeface="Nunito Sans Regular Bold"/>
                  <a:sym typeface="Nunito Sans Regular Bold"/>
                </a:rPr>
                <a:t>Kuva 5. Musta ja valkoinen leveä raita, hotellin sohvan villainen verhoilukangas.  </a:t>
              </a:r>
            </a:p>
            <a:p>
              <a:pPr algn="l">
                <a:lnSpc>
                  <a:spcPts val="1919"/>
                </a:lnSpc>
              </a:pPr>
              <a:r>
                <a:rPr lang="en-US" sz="1599" b="true">
                  <a:solidFill>
                    <a:srgbClr val="4D4D4D"/>
                  </a:solidFill>
                  <a:latin typeface="Nunito Sans Regular Bold"/>
                  <a:ea typeface="Nunito Sans Regular Bold"/>
                  <a:cs typeface="Nunito Sans Regular Bold"/>
                  <a:sym typeface="Nunito Sans Regular Bold"/>
                </a:rPr>
                <a:t>Kuvat 7-9. Jacquard-kudonnalla onnistutaan saamaan valokuvatarkkoja ja moniulotteisia kankaita.</a:t>
              </a:r>
            </a:p>
          </p:txBody>
        </p:sp>
      </p:grpSp>
      <p:sp>
        <p:nvSpPr>
          <p:cNvPr name="TextBox 15" id="15"/>
          <p:cNvSpPr txBox="true"/>
          <p:nvPr/>
        </p:nvSpPr>
        <p:spPr>
          <a:xfrm rot="0">
            <a:off x="13534892" y="3349198"/>
            <a:ext cx="261060" cy="419740"/>
          </a:xfrm>
          <a:prstGeom prst="rect">
            <a:avLst/>
          </a:prstGeom>
        </p:spPr>
        <p:txBody>
          <a:bodyPr anchor="t" rtlCol="false" tIns="0" lIns="0" bIns="0" rIns="0">
            <a:spAutoFit/>
          </a:bodyPr>
          <a:lstStyle/>
          <a:p>
            <a:pPr algn="ctr">
              <a:lnSpc>
                <a:spcPts val="3471"/>
              </a:lnSpc>
            </a:pPr>
            <a:r>
              <a:rPr lang="en-US" sz="2479">
                <a:solidFill>
                  <a:srgbClr val="000000"/>
                </a:solidFill>
                <a:latin typeface="Nunito Sans Regular"/>
                <a:ea typeface="Nunito Sans Regular"/>
                <a:cs typeface="Nunito Sans Regular"/>
                <a:sym typeface="Nunito Sans Regular"/>
              </a:rPr>
              <a:t>2.</a:t>
            </a:r>
          </a:p>
        </p:txBody>
      </p:sp>
      <p:sp>
        <p:nvSpPr>
          <p:cNvPr name="TextBox 16" id="16"/>
          <p:cNvSpPr txBox="true"/>
          <p:nvPr/>
        </p:nvSpPr>
        <p:spPr>
          <a:xfrm rot="0">
            <a:off x="10162162" y="3349198"/>
            <a:ext cx="261060" cy="419740"/>
          </a:xfrm>
          <a:prstGeom prst="rect">
            <a:avLst/>
          </a:prstGeom>
        </p:spPr>
        <p:txBody>
          <a:bodyPr anchor="t" rtlCol="false" tIns="0" lIns="0" bIns="0" rIns="0">
            <a:spAutoFit/>
          </a:bodyPr>
          <a:lstStyle/>
          <a:p>
            <a:pPr algn="ctr">
              <a:lnSpc>
                <a:spcPts val="3471"/>
              </a:lnSpc>
            </a:pPr>
            <a:r>
              <a:rPr lang="en-US" sz="2479">
                <a:solidFill>
                  <a:srgbClr val="000000"/>
                </a:solidFill>
                <a:latin typeface="Nunito Sans Regular"/>
                <a:ea typeface="Nunito Sans Regular"/>
                <a:cs typeface="Nunito Sans Regular"/>
                <a:sym typeface="Nunito Sans Regular"/>
              </a:rPr>
              <a:t>1.</a:t>
            </a:r>
          </a:p>
        </p:txBody>
      </p:sp>
      <p:sp>
        <p:nvSpPr>
          <p:cNvPr name="TextBox 17" id="17"/>
          <p:cNvSpPr txBox="true"/>
          <p:nvPr/>
        </p:nvSpPr>
        <p:spPr>
          <a:xfrm rot="0">
            <a:off x="16815339" y="3349198"/>
            <a:ext cx="261060" cy="419740"/>
          </a:xfrm>
          <a:prstGeom prst="rect">
            <a:avLst/>
          </a:prstGeom>
        </p:spPr>
        <p:txBody>
          <a:bodyPr anchor="t" rtlCol="false" tIns="0" lIns="0" bIns="0" rIns="0">
            <a:spAutoFit/>
          </a:bodyPr>
          <a:lstStyle/>
          <a:p>
            <a:pPr algn="ctr">
              <a:lnSpc>
                <a:spcPts val="3471"/>
              </a:lnSpc>
            </a:pPr>
            <a:r>
              <a:rPr lang="en-US" sz="2479">
                <a:solidFill>
                  <a:srgbClr val="000000"/>
                </a:solidFill>
                <a:latin typeface="Nunito Sans Regular"/>
                <a:ea typeface="Nunito Sans Regular"/>
                <a:cs typeface="Nunito Sans Regular"/>
                <a:sym typeface="Nunito Sans Regular"/>
              </a:rPr>
              <a:t>3.</a:t>
            </a:r>
          </a:p>
        </p:txBody>
      </p:sp>
      <p:sp>
        <p:nvSpPr>
          <p:cNvPr name="TextBox 18" id="18"/>
          <p:cNvSpPr txBox="true"/>
          <p:nvPr/>
        </p:nvSpPr>
        <p:spPr>
          <a:xfrm rot="0">
            <a:off x="10162162" y="6279937"/>
            <a:ext cx="261060" cy="419740"/>
          </a:xfrm>
          <a:prstGeom prst="rect">
            <a:avLst/>
          </a:prstGeom>
        </p:spPr>
        <p:txBody>
          <a:bodyPr anchor="t" rtlCol="false" tIns="0" lIns="0" bIns="0" rIns="0">
            <a:spAutoFit/>
          </a:bodyPr>
          <a:lstStyle/>
          <a:p>
            <a:pPr algn="ctr">
              <a:lnSpc>
                <a:spcPts val="3471"/>
              </a:lnSpc>
            </a:pPr>
            <a:r>
              <a:rPr lang="en-US" sz="2479">
                <a:solidFill>
                  <a:srgbClr val="000000"/>
                </a:solidFill>
                <a:latin typeface="Nunito Sans Regular"/>
                <a:ea typeface="Nunito Sans Regular"/>
                <a:cs typeface="Nunito Sans Regular"/>
                <a:sym typeface="Nunito Sans Regular"/>
              </a:rPr>
              <a:t>4.</a:t>
            </a:r>
          </a:p>
        </p:txBody>
      </p:sp>
      <p:sp>
        <p:nvSpPr>
          <p:cNvPr name="TextBox 19" id="19"/>
          <p:cNvSpPr txBox="true"/>
          <p:nvPr/>
        </p:nvSpPr>
        <p:spPr>
          <a:xfrm rot="0">
            <a:off x="13534892" y="6279937"/>
            <a:ext cx="261060" cy="419740"/>
          </a:xfrm>
          <a:prstGeom prst="rect">
            <a:avLst/>
          </a:prstGeom>
        </p:spPr>
        <p:txBody>
          <a:bodyPr anchor="t" rtlCol="false" tIns="0" lIns="0" bIns="0" rIns="0">
            <a:spAutoFit/>
          </a:bodyPr>
          <a:lstStyle/>
          <a:p>
            <a:pPr algn="ctr">
              <a:lnSpc>
                <a:spcPts val="3471"/>
              </a:lnSpc>
            </a:pPr>
            <a:r>
              <a:rPr lang="en-US" sz="2479">
                <a:solidFill>
                  <a:srgbClr val="000000"/>
                </a:solidFill>
                <a:latin typeface="Nunito Sans Regular"/>
                <a:ea typeface="Nunito Sans Regular"/>
                <a:cs typeface="Nunito Sans Regular"/>
                <a:sym typeface="Nunito Sans Regular"/>
              </a:rPr>
              <a:t>5.</a:t>
            </a:r>
          </a:p>
        </p:txBody>
      </p:sp>
      <p:sp>
        <p:nvSpPr>
          <p:cNvPr name="TextBox 20" id="20"/>
          <p:cNvSpPr txBox="true"/>
          <p:nvPr/>
        </p:nvSpPr>
        <p:spPr>
          <a:xfrm rot="0">
            <a:off x="16815436" y="6279937"/>
            <a:ext cx="260866" cy="419740"/>
          </a:xfrm>
          <a:prstGeom prst="rect">
            <a:avLst/>
          </a:prstGeom>
        </p:spPr>
        <p:txBody>
          <a:bodyPr anchor="t" rtlCol="false" tIns="0" lIns="0" bIns="0" rIns="0">
            <a:spAutoFit/>
          </a:bodyPr>
          <a:lstStyle/>
          <a:p>
            <a:pPr algn="ctr">
              <a:lnSpc>
                <a:spcPts val="3471"/>
              </a:lnSpc>
            </a:pPr>
            <a:r>
              <a:rPr lang="en-US" sz="2479">
                <a:solidFill>
                  <a:srgbClr val="000000"/>
                </a:solidFill>
                <a:latin typeface="Nunito Sans Regular"/>
                <a:ea typeface="Nunito Sans Regular"/>
                <a:cs typeface="Nunito Sans Regular"/>
                <a:sym typeface="Nunito Sans Regular"/>
              </a:rPr>
              <a:t>6.</a:t>
            </a:r>
          </a:p>
        </p:txBody>
      </p:sp>
      <p:sp>
        <p:nvSpPr>
          <p:cNvPr name="TextBox 21" id="21"/>
          <p:cNvSpPr txBox="true"/>
          <p:nvPr/>
        </p:nvSpPr>
        <p:spPr>
          <a:xfrm rot="0">
            <a:off x="10162162" y="9210675"/>
            <a:ext cx="261060" cy="419740"/>
          </a:xfrm>
          <a:prstGeom prst="rect">
            <a:avLst/>
          </a:prstGeom>
        </p:spPr>
        <p:txBody>
          <a:bodyPr anchor="t" rtlCol="false" tIns="0" lIns="0" bIns="0" rIns="0">
            <a:spAutoFit/>
          </a:bodyPr>
          <a:lstStyle/>
          <a:p>
            <a:pPr algn="ctr">
              <a:lnSpc>
                <a:spcPts val="3471"/>
              </a:lnSpc>
            </a:pPr>
            <a:r>
              <a:rPr lang="en-US" sz="2479">
                <a:solidFill>
                  <a:srgbClr val="000000"/>
                </a:solidFill>
                <a:latin typeface="Nunito Sans Regular"/>
                <a:ea typeface="Nunito Sans Regular"/>
                <a:cs typeface="Nunito Sans Regular"/>
                <a:sym typeface="Nunito Sans Regular"/>
              </a:rPr>
              <a:t>7.</a:t>
            </a:r>
          </a:p>
        </p:txBody>
      </p:sp>
      <p:sp>
        <p:nvSpPr>
          <p:cNvPr name="TextBox 22" id="22"/>
          <p:cNvSpPr txBox="true"/>
          <p:nvPr/>
        </p:nvSpPr>
        <p:spPr>
          <a:xfrm rot="0">
            <a:off x="13534892" y="9210675"/>
            <a:ext cx="261060" cy="419740"/>
          </a:xfrm>
          <a:prstGeom prst="rect">
            <a:avLst/>
          </a:prstGeom>
        </p:spPr>
        <p:txBody>
          <a:bodyPr anchor="t" rtlCol="false" tIns="0" lIns="0" bIns="0" rIns="0">
            <a:spAutoFit/>
          </a:bodyPr>
          <a:lstStyle/>
          <a:p>
            <a:pPr algn="ctr">
              <a:lnSpc>
                <a:spcPts val="3471"/>
              </a:lnSpc>
            </a:pPr>
            <a:r>
              <a:rPr lang="en-US" sz="2479">
                <a:solidFill>
                  <a:srgbClr val="000000"/>
                </a:solidFill>
                <a:latin typeface="Nunito Sans Regular"/>
                <a:ea typeface="Nunito Sans Regular"/>
                <a:cs typeface="Nunito Sans Regular"/>
                <a:sym typeface="Nunito Sans Regular"/>
              </a:rPr>
              <a:t>8.</a:t>
            </a:r>
          </a:p>
        </p:txBody>
      </p:sp>
      <p:sp>
        <p:nvSpPr>
          <p:cNvPr name="TextBox 23" id="23"/>
          <p:cNvSpPr txBox="true"/>
          <p:nvPr/>
        </p:nvSpPr>
        <p:spPr>
          <a:xfrm rot="0">
            <a:off x="16815339" y="9210675"/>
            <a:ext cx="261060" cy="419740"/>
          </a:xfrm>
          <a:prstGeom prst="rect">
            <a:avLst/>
          </a:prstGeom>
        </p:spPr>
        <p:txBody>
          <a:bodyPr anchor="t" rtlCol="false" tIns="0" lIns="0" bIns="0" rIns="0">
            <a:spAutoFit/>
          </a:bodyPr>
          <a:lstStyle/>
          <a:p>
            <a:pPr algn="ctr">
              <a:lnSpc>
                <a:spcPts val="3471"/>
              </a:lnSpc>
            </a:pPr>
            <a:r>
              <a:rPr lang="en-US" sz="2479">
                <a:solidFill>
                  <a:srgbClr val="000000"/>
                </a:solidFill>
                <a:latin typeface="Nunito Sans Regular"/>
                <a:ea typeface="Nunito Sans Regular"/>
                <a:cs typeface="Nunito Sans Regular"/>
                <a:sym typeface="Nunito Sans Regular"/>
              </a:rPr>
              <a:t>9.</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DFDFD"/>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5400000">
            <a:off x="5931943" y="0"/>
            <a:ext cx="4013176" cy="4013160"/>
            <a:chOff x="0" y="0"/>
            <a:chExt cx="6350025" cy="6350000"/>
          </a:xfrm>
        </p:grpSpPr>
        <p:sp>
          <p:nvSpPr>
            <p:cNvPr name="Freeform 3" id="3"/>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2"/>
              <a:stretch>
                <a:fillRect l="-16666" t="0" r="-90530" b="-55398"/>
              </a:stretch>
            </a:blipFill>
          </p:spPr>
        </p:sp>
      </p:grpSp>
      <p:grpSp>
        <p:nvGrpSpPr>
          <p:cNvPr name="Group 4" id="4"/>
          <p:cNvGrpSpPr>
            <a:grpSpLocks noChangeAspect="true"/>
          </p:cNvGrpSpPr>
          <p:nvPr/>
        </p:nvGrpSpPr>
        <p:grpSpPr>
          <a:xfrm rot="0">
            <a:off x="10105701" y="13453"/>
            <a:ext cx="1908435" cy="1908427"/>
            <a:chOff x="0" y="0"/>
            <a:chExt cx="6350025" cy="6350000"/>
          </a:xfrm>
        </p:grpSpPr>
        <p:sp>
          <p:nvSpPr>
            <p:cNvPr name="Freeform 5" id="5"/>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3"/>
              <a:stretch>
                <a:fillRect l="-14724" t="0" r="-14724" b="0"/>
              </a:stretch>
            </a:blipFill>
          </p:spPr>
        </p:sp>
      </p:grpSp>
      <p:grpSp>
        <p:nvGrpSpPr>
          <p:cNvPr name="Group 6" id="6"/>
          <p:cNvGrpSpPr>
            <a:grpSpLocks noChangeAspect="true"/>
          </p:cNvGrpSpPr>
          <p:nvPr/>
        </p:nvGrpSpPr>
        <p:grpSpPr>
          <a:xfrm rot="0">
            <a:off x="12196989" y="0"/>
            <a:ext cx="1908435" cy="1908427"/>
            <a:chOff x="0" y="0"/>
            <a:chExt cx="6350025" cy="6350000"/>
          </a:xfrm>
        </p:grpSpPr>
        <p:sp>
          <p:nvSpPr>
            <p:cNvPr name="Freeform 7" id="7"/>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4"/>
              <a:stretch>
                <a:fillRect l="0" t="-9880" r="0" b="-9880"/>
              </a:stretch>
            </a:blipFill>
          </p:spPr>
        </p:sp>
      </p:grpSp>
      <p:grpSp>
        <p:nvGrpSpPr>
          <p:cNvPr name="Group 8" id="8"/>
          <p:cNvGrpSpPr>
            <a:grpSpLocks noChangeAspect="true"/>
          </p:cNvGrpSpPr>
          <p:nvPr/>
        </p:nvGrpSpPr>
        <p:grpSpPr>
          <a:xfrm rot="0">
            <a:off x="10105701" y="2104733"/>
            <a:ext cx="1908435" cy="1908427"/>
            <a:chOff x="0" y="0"/>
            <a:chExt cx="6350025" cy="6350000"/>
          </a:xfrm>
        </p:grpSpPr>
        <p:sp>
          <p:nvSpPr>
            <p:cNvPr name="Freeform 9" id="9"/>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5"/>
              <a:stretch>
                <a:fillRect l="-21476" t="-43391" r="-17217" b="-64779"/>
              </a:stretch>
            </a:blipFill>
          </p:spPr>
        </p:sp>
      </p:grpSp>
      <p:grpSp>
        <p:nvGrpSpPr>
          <p:cNvPr name="Group 10" id="10"/>
          <p:cNvGrpSpPr>
            <a:grpSpLocks noChangeAspect="true"/>
          </p:cNvGrpSpPr>
          <p:nvPr/>
        </p:nvGrpSpPr>
        <p:grpSpPr>
          <a:xfrm rot="0">
            <a:off x="16379565" y="4182560"/>
            <a:ext cx="1908435" cy="1908427"/>
            <a:chOff x="0" y="0"/>
            <a:chExt cx="6350025" cy="6350000"/>
          </a:xfrm>
        </p:grpSpPr>
        <p:sp>
          <p:nvSpPr>
            <p:cNvPr name="Freeform 11" id="11"/>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6"/>
              <a:stretch>
                <a:fillRect l="-85920" t="-19587" r="-11060" b="-143055"/>
              </a:stretch>
            </a:blipFill>
          </p:spPr>
        </p:sp>
      </p:grpSp>
      <p:grpSp>
        <p:nvGrpSpPr>
          <p:cNvPr name="Group 12" id="12"/>
          <p:cNvGrpSpPr>
            <a:grpSpLocks noChangeAspect="true"/>
          </p:cNvGrpSpPr>
          <p:nvPr/>
        </p:nvGrpSpPr>
        <p:grpSpPr>
          <a:xfrm rot="0">
            <a:off x="6030097" y="4189286"/>
            <a:ext cx="1908435" cy="1908427"/>
            <a:chOff x="0" y="0"/>
            <a:chExt cx="6350025" cy="6350000"/>
          </a:xfrm>
        </p:grpSpPr>
        <p:sp>
          <p:nvSpPr>
            <p:cNvPr name="Freeform 13" id="13"/>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7"/>
              <a:stretch>
                <a:fillRect l="0" t="-16666" r="0" b="-16666"/>
              </a:stretch>
            </a:blipFill>
          </p:spPr>
        </p:sp>
      </p:grpSp>
      <p:grpSp>
        <p:nvGrpSpPr>
          <p:cNvPr name="Group 14" id="14"/>
          <p:cNvGrpSpPr>
            <a:grpSpLocks noChangeAspect="true"/>
          </p:cNvGrpSpPr>
          <p:nvPr/>
        </p:nvGrpSpPr>
        <p:grpSpPr>
          <a:xfrm rot="0">
            <a:off x="12196989" y="4189286"/>
            <a:ext cx="1908435" cy="1908427"/>
            <a:chOff x="0" y="0"/>
            <a:chExt cx="6350025" cy="6350000"/>
          </a:xfrm>
        </p:grpSpPr>
        <p:sp>
          <p:nvSpPr>
            <p:cNvPr name="Freeform 15" id="15"/>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8"/>
              <a:stretch>
                <a:fillRect l="-28356" t="-60349" r="-89827" b="-130562"/>
              </a:stretch>
            </a:blipFill>
          </p:spPr>
        </p:sp>
      </p:grpSp>
      <p:grpSp>
        <p:nvGrpSpPr>
          <p:cNvPr name="Group 16" id="16"/>
          <p:cNvGrpSpPr>
            <a:grpSpLocks noChangeAspect="true"/>
          </p:cNvGrpSpPr>
          <p:nvPr/>
        </p:nvGrpSpPr>
        <p:grpSpPr>
          <a:xfrm rot="0">
            <a:off x="12196989" y="2104733"/>
            <a:ext cx="1908435" cy="1908427"/>
            <a:chOff x="0" y="0"/>
            <a:chExt cx="6350025" cy="6350000"/>
          </a:xfrm>
        </p:grpSpPr>
        <p:sp>
          <p:nvSpPr>
            <p:cNvPr name="Freeform 17" id="17"/>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9"/>
              <a:stretch>
                <a:fillRect l="0" t="-16666" r="0" b="-16666"/>
              </a:stretch>
            </a:blipFill>
          </p:spPr>
        </p:sp>
      </p:grpSp>
      <p:grpSp>
        <p:nvGrpSpPr>
          <p:cNvPr name="Group 18" id="18"/>
          <p:cNvGrpSpPr>
            <a:grpSpLocks noChangeAspect="true"/>
          </p:cNvGrpSpPr>
          <p:nvPr/>
        </p:nvGrpSpPr>
        <p:grpSpPr>
          <a:xfrm rot="0">
            <a:off x="16379565" y="4182560"/>
            <a:ext cx="1908435" cy="1908427"/>
            <a:chOff x="0" y="0"/>
            <a:chExt cx="6350025" cy="6350000"/>
          </a:xfrm>
        </p:grpSpPr>
        <p:sp>
          <p:nvSpPr>
            <p:cNvPr name="Freeform 19" id="19"/>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10"/>
              <a:stretch>
                <a:fillRect l="-16666" t="0" r="-16666" b="0"/>
              </a:stretch>
            </a:blipFill>
          </p:spPr>
        </p:sp>
      </p:grpSp>
      <p:grpSp>
        <p:nvGrpSpPr>
          <p:cNvPr name="Group 20" id="20"/>
          <p:cNvGrpSpPr>
            <a:grpSpLocks noChangeAspect="true"/>
          </p:cNvGrpSpPr>
          <p:nvPr/>
        </p:nvGrpSpPr>
        <p:grpSpPr>
          <a:xfrm rot="0">
            <a:off x="10105701" y="4182560"/>
            <a:ext cx="1908435" cy="1908427"/>
            <a:chOff x="0" y="0"/>
            <a:chExt cx="6350025" cy="6350000"/>
          </a:xfrm>
        </p:grpSpPr>
        <p:sp>
          <p:nvSpPr>
            <p:cNvPr name="Freeform 21" id="21"/>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11"/>
              <a:stretch>
                <a:fillRect l="0" t="-10512" r="-53804" b="-4841"/>
              </a:stretch>
            </a:blipFill>
          </p:spPr>
        </p:sp>
      </p:grpSp>
      <p:grpSp>
        <p:nvGrpSpPr>
          <p:cNvPr name="Group 22" id="22"/>
          <p:cNvGrpSpPr>
            <a:grpSpLocks noChangeAspect="true"/>
          </p:cNvGrpSpPr>
          <p:nvPr/>
        </p:nvGrpSpPr>
        <p:grpSpPr>
          <a:xfrm rot="0">
            <a:off x="10145679" y="6313818"/>
            <a:ext cx="3959745" cy="3959729"/>
            <a:chOff x="0" y="0"/>
            <a:chExt cx="6350025" cy="6350000"/>
          </a:xfrm>
        </p:grpSpPr>
        <p:sp>
          <p:nvSpPr>
            <p:cNvPr name="Freeform 23" id="23"/>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12"/>
              <a:stretch>
                <a:fillRect l="-10212" t="-3830" r="0" b="-6383"/>
              </a:stretch>
            </a:blipFill>
          </p:spPr>
        </p:sp>
      </p:grpSp>
      <p:grpSp>
        <p:nvGrpSpPr>
          <p:cNvPr name="Group 24" id="24"/>
          <p:cNvGrpSpPr>
            <a:grpSpLocks noChangeAspect="true"/>
          </p:cNvGrpSpPr>
          <p:nvPr/>
        </p:nvGrpSpPr>
        <p:grpSpPr>
          <a:xfrm rot="0">
            <a:off x="16343411" y="2104733"/>
            <a:ext cx="1908435" cy="1908427"/>
            <a:chOff x="0" y="0"/>
            <a:chExt cx="6350025" cy="6350000"/>
          </a:xfrm>
        </p:grpSpPr>
        <p:sp>
          <p:nvSpPr>
            <p:cNvPr name="Freeform 25" id="25"/>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13"/>
              <a:stretch>
                <a:fillRect l="0" t="-16666" r="0" b="-16666"/>
              </a:stretch>
            </a:blipFill>
          </p:spPr>
        </p:sp>
      </p:grpSp>
      <p:grpSp>
        <p:nvGrpSpPr>
          <p:cNvPr name="Group 26" id="26"/>
          <p:cNvGrpSpPr>
            <a:grpSpLocks noChangeAspect="true"/>
          </p:cNvGrpSpPr>
          <p:nvPr/>
        </p:nvGrpSpPr>
        <p:grpSpPr>
          <a:xfrm rot="0">
            <a:off x="8036685" y="4182560"/>
            <a:ext cx="1908435" cy="1908427"/>
            <a:chOff x="0" y="0"/>
            <a:chExt cx="6350025" cy="6350000"/>
          </a:xfrm>
        </p:grpSpPr>
        <p:sp>
          <p:nvSpPr>
            <p:cNvPr name="Freeform 27" id="27"/>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14"/>
              <a:stretch>
                <a:fillRect l="0" t="-16666" r="0" b="-16666"/>
              </a:stretch>
            </a:blipFill>
          </p:spPr>
        </p:sp>
      </p:grpSp>
      <p:grpSp>
        <p:nvGrpSpPr>
          <p:cNvPr name="Group 28" id="28"/>
          <p:cNvGrpSpPr>
            <a:grpSpLocks noChangeAspect="true"/>
          </p:cNvGrpSpPr>
          <p:nvPr/>
        </p:nvGrpSpPr>
        <p:grpSpPr>
          <a:xfrm rot="0">
            <a:off x="10145679" y="0"/>
            <a:ext cx="1908435" cy="1908427"/>
            <a:chOff x="0" y="0"/>
            <a:chExt cx="6350025" cy="6350000"/>
          </a:xfrm>
        </p:grpSpPr>
        <p:sp>
          <p:nvSpPr>
            <p:cNvPr name="Freeform 29" id="29"/>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15"/>
              <a:stretch>
                <a:fillRect l="0" t="0" r="0" b="0"/>
              </a:stretch>
            </a:blipFill>
          </p:spPr>
        </p:sp>
      </p:grpSp>
      <p:grpSp>
        <p:nvGrpSpPr>
          <p:cNvPr name="Group 30" id="30"/>
          <p:cNvGrpSpPr>
            <a:grpSpLocks noChangeAspect="true"/>
          </p:cNvGrpSpPr>
          <p:nvPr/>
        </p:nvGrpSpPr>
        <p:grpSpPr>
          <a:xfrm rot="0">
            <a:off x="14274824" y="4182560"/>
            <a:ext cx="1908435" cy="1908427"/>
            <a:chOff x="0" y="0"/>
            <a:chExt cx="6350025" cy="6350000"/>
          </a:xfrm>
        </p:grpSpPr>
        <p:sp>
          <p:nvSpPr>
            <p:cNvPr name="Freeform 31" id="31"/>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16"/>
              <a:stretch>
                <a:fillRect l="0" t="-16629" r="0" b="-16629"/>
              </a:stretch>
            </a:blipFill>
          </p:spPr>
        </p:sp>
      </p:grpSp>
      <p:grpSp>
        <p:nvGrpSpPr>
          <p:cNvPr name="Group 32" id="32"/>
          <p:cNvGrpSpPr>
            <a:grpSpLocks noChangeAspect="true"/>
          </p:cNvGrpSpPr>
          <p:nvPr/>
        </p:nvGrpSpPr>
        <p:grpSpPr>
          <a:xfrm rot="0">
            <a:off x="14274824" y="2104733"/>
            <a:ext cx="1908435" cy="1908427"/>
            <a:chOff x="0" y="0"/>
            <a:chExt cx="6350025" cy="6350000"/>
          </a:xfrm>
        </p:grpSpPr>
        <p:sp>
          <p:nvSpPr>
            <p:cNvPr name="Freeform 33" id="33"/>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17"/>
              <a:stretch>
                <a:fillRect l="0" t="-16666" r="0" b="-16666"/>
              </a:stretch>
            </a:blipFill>
          </p:spPr>
        </p:sp>
      </p:grpSp>
      <p:grpSp>
        <p:nvGrpSpPr>
          <p:cNvPr name="Group 34" id="34"/>
          <p:cNvGrpSpPr>
            <a:grpSpLocks noChangeAspect="true"/>
          </p:cNvGrpSpPr>
          <p:nvPr/>
        </p:nvGrpSpPr>
        <p:grpSpPr>
          <a:xfrm rot="0">
            <a:off x="16343411" y="13453"/>
            <a:ext cx="1908435" cy="1908427"/>
            <a:chOff x="0" y="0"/>
            <a:chExt cx="6350025" cy="6350000"/>
          </a:xfrm>
        </p:grpSpPr>
        <p:sp>
          <p:nvSpPr>
            <p:cNvPr name="Freeform 35" id="35"/>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18"/>
              <a:stretch>
                <a:fillRect l="0" t="-126276" r="-89184" b="-13324"/>
              </a:stretch>
            </a:blipFill>
          </p:spPr>
        </p:sp>
      </p:grpSp>
      <p:grpSp>
        <p:nvGrpSpPr>
          <p:cNvPr name="Group 36" id="36"/>
          <p:cNvGrpSpPr>
            <a:grpSpLocks noChangeAspect="true"/>
          </p:cNvGrpSpPr>
          <p:nvPr/>
        </p:nvGrpSpPr>
        <p:grpSpPr>
          <a:xfrm rot="0">
            <a:off x="14274824" y="6273840"/>
            <a:ext cx="4013176" cy="4013160"/>
            <a:chOff x="0" y="0"/>
            <a:chExt cx="6350025" cy="6350000"/>
          </a:xfrm>
        </p:grpSpPr>
        <p:sp>
          <p:nvSpPr>
            <p:cNvPr name="Freeform 37" id="37"/>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19"/>
              <a:stretch>
                <a:fillRect l="-263" t="-26715" r="-2676" b="-10539"/>
              </a:stretch>
            </a:blipFill>
          </p:spPr>
        </p:sp>
      </p:grpSp>
      <p:grpSp>
        <p:nvGrpSpPr>
          <p:cNvPr name="Group 38" id="38"/>
          <p:cNvGrpSpPr>
            <a:grpSpLocks noChangeAspect="true"/>
          </p:cNvGrpSpPr>
          <p:nvPr/>
        </p:nvGrpSpPr>
        <p:grpSpPr>
          <a:xfrm rot="0">
            <a:off x="5931943" y="6273840"/>
            <a:ext cx="4013176" cy="4013160"/>
            <a:chOff x="0" y="0"/>
            <a:chExt cx="6350025" cy="6350000"/>
          </a:xfrm>
        </p:grpSpPr>
        <p:sp>
          <p:nvSpPr>
            <p:cNvPr name="Freeform 39" id="39"/>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20"/>
              <a:stretch>
                <a:fillRect l="0" t="-4275" r="-1231" b="-30699"/>
              </a:stretch>
            </a:blipFill>
          </p:spPr>
        </p:sp>
      </p:grpSp>
      <p:grpSp>
        <p:nvGrpSpPr>
          <p:cNvPr name="Group 40" id="40"/>
          <p:cNvGrpSpPr>
            <a:grpSpLocks noChangeAspect="true"/>
          </p:cNvGrpSpPr>
          <p:nvPr/>
        </p:nvGrpSpPr>
        <p:grpSpPr>
          <a:xfrm rot="0">
            <a:off x="6030097" y="4189286"/>
            <a:ext cx="1908435" cy="1908427"/>
            <a:chOff x="0" y="0"/>
            <a:chExt cx="6350025" cy="6350000"/>
          </a:xfrm>
        </p:grpSpPr>
        <p:sp>
          <p:nvSpPr>
            <p:cNvPr name="Freeform 41" id="41"/>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21"/>
              <a:stretch>
                <a:fillRect l="0" t="-16666" r="0" b="-16666"/>
              </a:stretch>
            </a:blipFill>
          </p:spPr>
        </p:sp>
      </p:grpSp>
      <p:grpSp>
        <p:nvGrpSpPr>
          <p:cNvPr name="Group 42" id="42"/>
          <p:cNvGrpSpPr>
            <a:grpSpLocks noChangeAspect="true"/>
          </p:cNvGrpSpPr>
          <p:nvPr/>
        </p:nvGrpSpPr>
        <p:grpSpPr>
          <a:xfrm rot="0">
            <a:off x="14288277" y="0"/>
            <a:ext cx="1908435" cy="1908427"/>
            <a:chOff x="0" y="0"/>
            <a:chExt cx="6350025" cy="6350000"/>
          </a:xfrm>
        </p:grpSpPr>
        <p:sp>
          <p:nvSpPr>
            <p:cNvPr name="Freeform 43" id="43"/>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22"/>
              <a:stretch>
                <a:fillRect l="-15907" t="-71111" r="-12476" b="-68"/>
              </a:stretch>
            </a:blipFill>
          </p:spPr>
        </p:sp>
      </p:grpSp>
      <p:grpSp>
        <p:nvGrpSpPr>
          <p:cNvPr name="Group 44" id="44"/>
          <p:cNvGrpSpPr/>
          <p:nvPr/>
        </p:nvGrpSpPr>
        <p:grpSpPr>
          <a:xfrm rot="0">
            <a:off x="531836" y="1460967"/>
            <a:ext cx="5237415" cy="7351614"/>
            <a:chOff x="0" y="0"/>
            <a:chExt cx="6983220" cy="9802152"/>
          </a:xfrm>
        </p:grpSpPr>
        <p:sp>
          <p:nvSpPr>
            <p:cNvPr name="TextBox 45" id="45"/>
            <p:cNvSpPr txBox="true"/>
            <p:nvPr/>
          </p:nvSpPr>
          <p:spPr>
            <a:xfrm rot="0">
              <a:off x="0" y="38100"/>
              <a:ext cx="6983220" cy="834814"/>
            </a:xfrm>
            <a:prstGeom prst="rect">
              <a:avLst/>
            </a:prstGeom>
          </p:spPr>
          <p:txBody>
            <a:bodyPr anchor="t" rtlCol="false" tIns="0" lIns="0" bIns="0" rIns="0">
              <a:spAutoFit/>
            </a:bodyPr>
            <a:lstStyle/>
            <a:p>
              <a:pPr algn="l">
                <a:lnSpc>
                  <a:spcPts val="4730"/>
                </a:lnSpc>
              </a:pPr>
              <a:r>
                <a:rPr lang="en-US" b="true" sz="4300" spc="-86">
                  <a:solidFill>
                    <a:srgbClr val="897B6D"/>
                  </a:solidFill>
                  <a:latin typeface="Nunito Sans Regular Bold"/>
                  <a:ea typeface="Nunito Sans Regular Bold"/>
                  <a:cs typeface="Nunito Sans Regular Bold"/>
                  <a:sym typeface="Nunito Sans Regular Bold"/>
                </a:rPr>
                <a:t>KUOSIEN KIRJOA</a:t>
              </a:r>
            </a:p>
          </p:txBody>
        </p:sp>
        <p:sp>
          <p:nvSpPr>
            <p:cNvPr name="TextBox 46" id="46"/>
            <p:cNvSpPr txBox="true"/>
            <p:nvPr/>
          </p:nvSpPr>
          <p:spPr>
            <a:xfrm rot="0">
              <a:off x="0" y="1305852"/>
              <a:ext cx="6983220" cy="8496300"/>
            </a:xfrm>
            <a:prstGeom prst="rect">
              <a:avLst/>
            </a:prstGeom>
          </p:spPr>
          <p:txBody>
            <a:bodyPr anchor="t" rtlCol="false" tIns="0" lIns="0" bIns="0" rIns="0">
              <a:spAutoFit/>
            </a:bodyPr>
            <a:lstStyle/>
            <a:p>
              <a:pPr algn="l" marL="431804" indent="-215902" lvl="1">
                <a:lnSpc>
                  <a:spcPts val="2400"/>
                </a:lnSpc>
                <a:buFont typeface="Arial"/>
                <a:buChar char="•"/>
              </a:pPr>
              <a:r>
                <a:rPr lang="en-US" b="true" sz="2000">
                  <a:solidFill>
                    <a:srgbClr val="4D4D4D"/>
                  </a:solidFill>
                  <a:latin typeface="Nunito Sans Regular Bold"/>
                  <a:ea typeface="Nunito Sans Regular Bold"/>
                  <a:cs typeface="Nunito Sans Regular Bold"/>
                  <a:sym typeface="Nunito Sans Regular Bold"/>
                </a:rPr>
                <a:t>Villainen torkkupeite hotelliin.</a:t>
              </a:r>
            </a:p>
            <a:p>
              <a:pPr algn="l" marL="431804" indent="-215902" lvl="1">
                <a:lnSpc>
                  <a:spcPts val="2400"/>
                </a:lnSpc>
                <a:buFont typeface="Arial"/>
                <a:buChar char="•"/>
              </a:pPr>
              <a:r>
                <a:rPr lang="en-US" b="true" sz="2000">
                  <a:solidFill>
                    <a:srgbClr val="4D4D4D"/>
                  </a:solidFill>
                  <a:latin typeface="Nunito Sans Regular Bold"/>
                  <a:ea typeface="Nunito Sans Regular Bold"/>
                  <a:cs typeface="Nunito Sans Regular Bold"/>
                  <a:sym typeface="Nunito Sans Regular Bold"/>
                </a:rPr>
                <a:t>Raitainen verhoilukangas hotellin aulakalusteeseen.</a:t>
              </a:r>
            </a:p>
            <a:p>
              <a:pPr algn="l" marL="431804" indent="-215902" lvl="1">
                <a:lnSpc>
                  <a:spcPts val="2400"/>
                </a:lnSpc>
                <a:buFont typeface="Arial"/>
                <a:buChar char="•"/>
              </a:pPr>
              <a:r>
                <a:rPr lang="en-US" b="true" sz="2000">
                  <a:solidFill>
                    <a:srgbClr val="4D4D4D"/>
                  </a:solidFill>
                  <a:latin typeface="Nunito Sans Regular Bold"/>
                  <a:ea typeface="Nunito Sans Regular Bold"/>
                  <a:cs typeface="Nunito Sans Regular Bold"/>
                  <a:sym typeface="Nunito Sans Regular Bold"/>
                </a:rPr>
                <a:t>Brändin oma kangas yritysyhteistyönä.</a:t>
              </a:r>
            </a:p>
            <a:p>
              <a:pPr algn="l" marL="431804" indent="-215902" lvl="1">
                <a:lnSpc>
                  <a:spcPts val="2400"/>
                </a:lnSpc>
                <a:buFont typeface="Arial"/>
                <a:buChar char="•"/>
              </a:pPr>
              <a:r>
                <a:rPr lang="en-US" b="true" sz="2000">
                  <a:solidFill>
                    <a:srgbClr val="4D4D4D"/>
                  </a:solidFill>
                  <a:latin typeface="Nunito Sans Regular Bold"/>
                  <a:ea typeface="Nunito Sans Regular Bold"/>
                  <a:cs typeface="Nunito Sans Regular Bold"/>
                  <a:sym typeface="Nunito Sans Regular Bold"/>
                </a:rPr>
                <a:t>Arkkitehtitoimiston suunnitelmissa iloinen raitakangas koulukalusteisiin.</a:t>
              </a:r>
            </a:p>
            <a:p>
              <a:pPr algn="l" marL="431804" indent="-215902" lvl="1">
                <a:lnSpc>
                  <a:spcPts val="2400"/>
                </a:lnSpc>
                <a:buFont typeface="Arial"/>
                <a:buChar char="•"/>
              </a:pPr>
              <a:r>
                <a:rPr lang="en-US" b="true" sz="2000">
                  <a:solidFill>
                    <a:srgbClr val="4D4D4D"/>
                  </a:solidFill>
                  <a:latin typeface="Nunito Sans Regular Bold"/>
                  <a:ea typeface="Nunito Sans Regular Bold"/>
                  <a:cs typeface="Nunito Sans Regular Bold"/>
                  <a:sym typeface="Nunito Sans Regular Bold"/>
                </a:rPr>
                <a:t>Kirkkotekstiilit.</a:t>
              </a:r>
            </a:p>
            <a:p>
              <a:pPr algn="l" marL="431804" indent="-215902" lvl="1">
                <a:lnSpc>
                  <a:spcPts val="2400"/>
                </a:lnSpc>
                <a:buFont typeface="Arial"/>
                <a:buChar char="•"/>
              </a:pPr>
              <a:r>
                <a:rPr lang="en-US" b="true" sz="2000">
                  <a:solidFill>
                    <a:srgbClr val="4D4D4D"/>
                  </a:solidFill>
                  <a:latin typeface="Nunito Sans Regular Bold"/>
                  <a:ea typeface="Nunito Sans Regular Bold"/>
                  <a:cs typeface="Nunito Sans Regular Bold"/>
                  <a:sym typeface="Nunito Sans Regular Bold"/>
                </a:rPr>
                <a:t>Samettinen &amp; vesipestävä hotellin päiväpeite, joka ei pilliinny.</a:t>
              </a:r>
            </a:p>
            <a:p>
              <a:pPr algn="l" marL="431804" indent="-215902" lvl="1">
                <a:lnSpc>
                  <a:spcPts val="2400"/>
                </a:lnSpc>
                <a:buFont typeface="Arial"/>
                <a:buChar char="•"/>
              </a:pPr>
              <a:r>
                <a:rPr lang="en-US" b="true" sz="2000">
                  <a:solidFill>
                    <a:srgbClr val="4D4D4D"/>
                  </a:solidFill>
                  <a:latin typeface="Nunito Sans Regular Bold"/>
                  <a:ea typeface="Nunito Sans Regular Bold"/>
                  <a:cs typeface="Nunito Sans Regular Bold"/>
                  <a:sym typeface="Nunito Sans Regular Bold"/>
                </a:rPr>
                <a:t>Ympyrän halkaisija 130 cm, villainen verhoilukangas brändille alihankintana.</a:t>
              </a:r>
            </a:p>
            <a:p>
              <a:pPr algn="l" marL="453393" indent="-226697" lvl="1">
                <a:lnSpc>
                  <a:spcPts val="2520"/>
                </a:lnSpc>
                <a:buFont typeface="Arial"/>
                <a:buChar char="•"/>
              </a:pPr>
              <a:r>
                <a:rPr lang="en-US" b="true" sz="2100">
                  <a:solidFill>
                    <a:srgbClr val="4D4D4D"/>
                  </a:solidFill>
                  <a:latin typeface="Nunito Sans Regular Bold"/>
                  <a:ea typeface="Nunito Sans Regular Bold"/>
                  <a:cs typeface="Nunito Sans Regular Bold"/>
                  <a:sym typeface="Nunito Sans Regular Bold"/>
                </a:rPr>
                <a:t>Kilpailupalkintona yksilölliset Kuninkuusravituotteet.</a:t>
              </a:r>
            </a:p>
            <a:p>
              <a:pPr algn="l" marL="453393" indent="-226697" lvl="1">
                <a:lnSpc>
                  <a:spcPts val="2520"/>
                </a:lnSpc>
                <a:buFont typeface="Arial"/>
                <a:buChar char="•"/>
              </a:pPr>
              <a:r>
                <a:rPr lang="en-US" b="true" sz="2100">
                  <a:solidFill>
                    <a:srgbClr val="4D4D4D"/>
                  </a:solidFill>
                  <a:latin typeface="Nunito Sans Regular Bold"/>
                  <a:ea typeface="Nunito Sans Regular Bold"/>
                  <a:cs typeface="Nunito Sans Regular Bold"/>
                  <a:sym typeface="Nunito Sans Regular Bold"/>
                </a:rPr>
                <a:t>Cebra-kangas omavärityksellä.</a:t>
              </a:r>
            </a:p>
            <a:p>
              <a:pPr algn="l" marL="453393" indent="-226697" lvl="1">
                <a:lnSpc>
                  <a:spcPts val="2520"/>
                </a:lnSpc>
                <a:buFont typeface="Arial"/>
                <a:buChar char="•"/>
              </a:pPr>
              <a:r>
                <a:rPr lang="en-US" b="true" sz="2100">
                  <a:solidFill>
                    <a:srgbClr val="4D4D4D"/>
                  </a:solidFill>
                  <a:latin typeface="Nunito Sans Regular Bold"/>
                  <a:ea typeface="Nunito Sans Regular Bold"/>
                  <a:cs typeface="Nunito Sans Regular Bold"/>
                  <a:sym typeface="Nunito Sans Regular Bold"/>
                </a:rPr>
                <a:t>Jacquard kudonnan kauneutta ja tarkkoja yksityiskohtia.</a:t>
              </a:r>
            </a:p>
            <a:p>
              <a:pPr algn="l" marL="453393" indent="-226697" lvl="1">
                <a:lnSpc>
                  <a:spcPts val="2520"/>
                </a:lnSpc>
                <a:buFont typeface="Arial"/>
                <a:buChar char="•"/>
              </a:pPr>
              <a:r>
                <a:rPr lang="en-US" b="true" sz="2100">
                  <a:solidFill>
                    <a:srgbClr val="4D4D4D"/>
                  </a:solidFill>
                  <a:latin typeface="Nunito Sans Regular Bold"/>
                  <a:ea typeface="Nunito Sans Regular Bold"/>
                  <a:cs typeface="Nunito Sans Regular Bold"/>
                  <a:sym typeface="Nunito Sans Regular Bold"/>
                </a:rPr>
                <a:t>Teknillisiä erikoiskankaita erittäin korkealla kulutuksenketolla. </a:t>
              </a:r>
            </a:p>
            <a:p>
              <a:pPr algn="l" marL="453393" indent="-226697" lvl="1">
                <a:lnSpc>
                  <a:spcPts val="2520"/>
                </a:lnSpc>
                <a:buFont typeface="Arial"/>
                <a:buChar char="•"/>
              </a:pPr>
              <a:r>
                <a:rPr lang="en-US" b="true" sz="2100">
                  <a:solidFill>
                    <a:srgbClr val="4D4D4D"/>
                  </a:solidFill>
                  <a:latin typeface="Nunito Sans Regular Bold"/>
                  <a:ea typeface="Nunito Sans Regular Bold"/>
                  <a:cs typeface="Nunito Sans Regular Bold"/>
                  <a:sym typeface="Nunito Sans Regular Bold"/>
                </a:rPr>
                <a:t>Kankaan koko leveydelle ulottuva yksilöllinen suuri kuvio. </a:t>
              </a:r>
            </a:p>
            <a:p>
              <a:pPr algn="l">
                <a:lnSpc>
                  <a:spcPts val="1559"/>
                </a:lnSpc>
              </a:pPr>
            </a:p>
          </p:txBody>
        </p:sp>
      </p:grpSp>
      <p:sp>
        <p:nvSpPr>
          <p:cNvPr name="Freeform 47" id="47"/>
          <p:cNvSpPr/>
          <p:nvPr/>
        </p:nvSpPr>
        <p:spPr>
          <a:xfrm flipH="false" flipV="false" rot="0">
            <a:off x="0" y="9689657"/>
            <a:ext cx="1641176" cy="583890"/>
          </a:xfrm>
          <a:custGeom>
            <a:avLst/>
            <a:gdLst/>
            <a:ahLst/>
            <a:cxnLst/>
            <a:rect r="r" b="b" t="t" l="l"/>
            <a:pathLst>
              <a:path h="583890" w="1641176">
                <a:moveTo>
                  <a:pt x="0" y="0"/>
                </a:moveTo>
                <a:lnTo>
                  <a:pt x="1641176" y="0"/>
                </a:lnTo>
                <a:lnTo>
                  <a:pt x="1641176" y="583890"/>
                </a:lnTo>
                <a:lnTo>
                  <a:pt x="0" y="583890"/>
                </a:lnTo>
                <a:lnTo>
                  <a:pt x="0" y="0"/>
                </a:lnTo>
                <a:close/>
              </a:path>
            </a:pathLst>
          </a:custGeom>
          <a:blipFill>
            <a:blip r:embed="rId23"/>
            <a:stretch>
              <a:fillRect l="-599" t="0" r="-599"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6F6F3"/>
        </a:solidFill>
      </p:bgPr>
    </p:bg>
    <p:spTree>
      <p:nvGrpSpPr>
        <p:cNvPr id="1" name=""/>
        <p:cNvGrpSpPr/>
        <p:nvPr/>
      </p:nvGrpSpPr>
      <p:grpSpPr>
        <a:xfrm>
          <a:off x="0" y="0"/>
          <a:ext cx="0" cy="0"/>
          <a:chOff x="0" y="0"/>
          <a:chExt cx="0" cy="0"/>
        </a:xfrm>
      </p:grpSpPr>
      <p:sp>
        <p:nvSpPr>
          <p:cNvPr name="Freeform 2" id="2"/>
          <p:cNvSpPr/>
          <p:nvPr/>
        </p:nvSpPr>
        <p:spPr>
          <a:xfrm flipH="false" flipV="false" rot="0">
            <a:off x="8908279" y="519161"/>
            <a:ext cx="4915788" cy="2957292"/>
          </a:xfrm>
          <a:custGeom>
            <a:avLst/>
            <a:gdLst/>
            <a:ahLst/>
            <a:cxnLst/>
            <a:rect r="r" b="b" t="t" l="l"/>
            <a:pathLst>
              <a:path h="2957292" w="4915788">
                <a:moveTo>
                  <a:pt x="0" y="0"/>
                </a:moveTo>
                <a:lnTo>
                  <a:pt x="4915788" y="0"/>
                </a:lnTo>
                <a:lnTo>
                  <a:pt x="4915788" y="2957292"/>
                </a:lnTo>
                <a:lnTo>
                  <a:pt x="0" y="2957292"/>
                </a:lnTo>
                <a:lnTo>
                  <a:pt x="0" y="0"/>
                </a:lnTo>
                <a:close/>
              </a:path>
            </a:pathLst>
          </a:custGeom>
          <a:blipFill>
            <a:blip r:embed="rId2"/>
            <a:stretch>
              <a:fillRect l="0" t="-126322" r="0" b="-22530"/>
            </a:stretch>
          </a:blipFill>
        </p:spPr>
      </p:sp>
      <p:sp>
        <p:nvSpPr>
          <p:cNvPr name="Freeform 3" id="3"/>
          <p:cNvSpPr/>
          <p:nvPr/>
        </p:nvSpPr>
        <p:spPr>
          <a:xfrm flipH="false" flipV="false" rot="0">
            <a:off x="14059788" y="3778284"/>
            <a:ext cx="3815701" cy="4822516"/>
          </a:xfrm>
          <a:custGeom>
            <a:avLst/>
            <a:gdLst/>
            <a:ahLst/>
            <a:cxnLst/>
            <a:rect r="r" b="b" t="t" l="l"/>
            <a:pathLst>
              <a:path h="4822516" w="3815701">
                <a:moveTo>
                  <a:pt x="0" y="0"/>
                </a:moveTo>
                <a:lnTo>
                  <a:pt x="3815701" y="0"/>
                </a:lnTo>
                <a:lnTo>
                  <a:pt x="3815701" y="4822516"/>
                </a:lnTo>
                <a:lnTo>
                  <a:pt x="0" y="4822516"/>
                </a:lnTo>
                <a:lnTo>
                  <a:pt x="0" y="0"/>
                </a:lnTo>
                <a:close/>
              </a:path>
            </a:pathLst>
          </a:custGeom>
          <a:blipFill>
            <a:blip r:embed="rId3"/>
            <a:stretch>
              <a:fillRect l="-14075" t="-39358" r="-9075" b="-6517"/>
            </a:stretch>
          </a:blipFill>
        </p:spPr>
      </p:sp>
      <p:sp>
        <p:nvSpPr>
          <p:cNvPr name="Freeform 4" id="4"/>
          <p:cNvSpPr/>
          <p:nvPr/>
        </p:nvSpPr>
        <p:spPr>
          <a:xfrm flipH="false" flipV="false" rot="0">
            <a:off x="9296559" y="5218938"/>
            <a:ext cx="3879087" cy="4630930"/>
          </a:xfrm>
          <a:custGeom>
            <a:avLst/>
            <a:gdLst/>
            <a:ahLst/>
            <a:cxnLst/>
            <a:rect r="r" b="b" t="t" l="l"/>
            <a:pathLst>
              <a:path h="4630930" w="3879087">
                <a:moveTo>
                  <a:pt x="0" y="0"/>
                </a:moveTo>
                <a:lnTo>
                  <a:pt x="3879086" y="0"/>
                </a:lnTo>
                <a:lnTo>
                  <a:pt x="3879086" y="4630930"/>
                </a:lnTo>
                <a:lnTo>
                  <a:pt x="0" y="4630930"/>
                </a:lnTo>
                <a:lnTo>
                  <a:pt x="0" y="0"/>
                </a:lnTo>
                <a:close/>
              </a:path>
            </a:pathLst>
          </a:custGeom>
          <a:blipFill>
            <a:blip r:embed="rId4"/>
            <a:stretch>
              <a:fillRect l="-705" t="-6362" r="-5769" b="-27420"/>
            </a:stretch>
          </a:blipFill>
        </p:spPr>
      </p:sp>
      <p:sp>
        <p:nvSpPr>
          <p:cNvPr name="Freeform 5" id="5"/>
          <p:cNvSpPr/>
          <p:nvPr/>
        </p:nvSpPr>
        <p:spPr>
          <a:xfrm flipH="false" flipV="false" rot="0">
            <a:off x="-641992" y="0"/>
            <a:ext cx="9008428" cy="10287000"/>
          </a:xfrm>
          <a:custGeom>
            <a:avLst/>
            <a:gdLst/>
            <a:ahLst/>
            <a:cxnLst/>
            <a:rect r="r" b="b" t="t" l="l"/>
            <a:pathLst>
              <a:path h="10287000" w="9008428">
                <a:moveTo>
                  <a:pt x="0" y="0"/>
                </a:moveTo>
                <a:lnTo>
                  <a:pt x="9008428" y="0"/>
                </a:lnTo>
                <a:lnTo>
                  <a:pt x="9008428" y="10287000"/>
                </a:lnTo>
                <a:lnTo>
                  <a:pt x="0" y="10287000"/>
                </a:lnTo>
                <a:lnTo>
                  <a:pt x="0" y="0"/>
                </a:lnTo>
                <a:close/>
              </a:path>
            </a:pathLst>
          </a:custGeom>
          <a:blipFill>
            <a:blip r:embed="rId5"/>
            <a:stretch>
              <a:fillRect l="-14193" t="0" r="0" b="0"/>
            </a:stretch>
          </a:blipFill>
        </p:spPr>
      </p:sp>
      <p:sp>
        <p:nvSpPr>
          <p:cNvPr name="TextBox 6" id="6"/>
          <p:cNvSpPr txBox="true"/>
          <p:nvPr/>
        </p:nvSpPr>
        <p:spPr>
          <a:xfrm rot="0">
            <a:off x="14059788" y="1188280"/>
            <a:ext cx="3199512" cy="352425"/>
          </a:xfrm>
          <a:prstGeom prst="rect">
            <a:avLst/>
          </a:prstGeom>
        </p:spPr>
        <p:txBody>
          <a:bodyPr anchor="t" rtlCol="false" tIns="0" lIns="0" bIns="0" rIns="0">
            <a:spAutoFit/>
          </a:bodyPr>
          <a:lstStyle/>
          <a:p>
            <a:pPr algn="l">
              <a:lnSpc>
                <a:spcPts val="2879"/>
              </a:lnSpc>
            </a:pPr>
            <a:r>
              <a:rPr lang="en-US" b="true" sz="2400">
                <a:solidFill>
                  <a:srgbClr val="897B6D"/>
                </a:solidFill>
                <a:latin typeface="Nunito Sans Regular Bold"/>
                <a:ea typeface="Nunito Sans Regular Bold"/>
                <a:cs typeface="Nunito Sans Regular Bold"/>
                <a:sym typeface="Nunito Sans Regular Bold"/>
              </a:rPr>
              <a:t>ADEA, BON DAYBED</a:t>
            </a:r>
          </a:p>
        </p:txBody>
      </p:sp>
      <p:sp>
        <p:nvSpPr>
          <p:cNvPr name="TextBox 7" id="7"/>
          <p:cNvSpPr txBox="true"/>
          <p:nvPr/>
        </p:nvSpPr>
        <p:spPr>
          <a:xfrm rot="0">
            <a:off x="9296559" y="4154682"/>
            <a:ext cx="4527508" cy="352425"/>
          </a:xfrm>
          <a:prstGeom prst="rect">
            <a:avLst/>
          </a:prstGeom>
        </p:spPr>
        <p:txBody>
          <a:bodyPr anchor="t" rtlCol="false" tIns="0" lIns="0" bIns="0" rIns="0">
            <a:spAutoFit/>
          </a:bodyPr>
          <a:lstStyle/>
          <a:p>
            <a:pPr algn="l">
              <a:lnSpc>
                <a:spcPts val="2879"/>
              </a:lnSpc>
            </a:pPr>
            <a:r>
              <a:rPr lang="en-US" b="true" sz="2400">
                <a:solidFill>
                  <a:srgbClr val="897B6D"/>
                </a:solidFill>
                <a:latin typeface="Nunito Sans Regular Bold"/>
                <a:ea typeface="Nunito Sans Regular Bold"/>
                <a:cs typeface="Nunito Sans Regular Bold"/>
                <a:sym typeface="Nunito Sans Regular Bold"/>
              </a:rPr>
              <a:t>SOFT-KALUSTE, FRAMEWORK</a:t>
            </a:r>
          </a:p>
        </p:txBody>
      </p:sp>
      <p:sp>
        <p:nvSpPr>
          <p:cNvPr name="TextBox 8" id="8"/>
          <p:cNvSpPr txBox="true"/>
          <p:nvPr/>
        </p:nvSpPr>
        <p:spPr>
          <a:xfrm rot="0">
            <a:off x="14059788" y="8865572"/>
            <a:ext cx="1549467" cy="352425"/>
          </a:xfrm>
          <a:prstGeom prst="rect">
            <a:avLst/>
          </a:prstGeom>
        </p:spPr>
        <p:txBody>
          <a:bodyPr anchor="t" rtlCol="false" tIns="0" lIns="0" bIns="0" rIns="0">
            <a:spAutoFit/>
          </a:bodyPr>
          <a:lstStyle/>
          <a:p>
            <a:pPr algn="l">
              <a:lnSpc>
                <a:spcPts val="2879"/>
              </a:lnSpc>
            </a:pPr>
            <a:r>
              <a:rPr lang="en-US" b="true" sz="2400">
                <a:solidFill>
                  <a:srgbClr val="897B6D"/>
                </a:solidFill>
                <a:latin typeface="Nunito Sans Regular Bold"/>
                <a:ea typeface="Nunito Sans Regular Bold"/>
                <a:cs typeface="Nunito Sans Regular Bold"/>
                <a:sym typeface="Nunito Sans Regular Bold"/>
              </a:rPr>
              <a:t>ADEA, LIN</a:t>
            </a:r>
          </a:p>
        </p:txBody>
      </p:sp>
      <p:sp>
        <p:nvSpPr>
          <p:cNvPr name="TextBox 9" id="9"/>
          <p:cNvSpPr txBox="true"/>
          <p:nvPr/>
        </p:nvSpPr>
        <p:spPr>
          <a:xfrm rot="0">
            <a:off x="14059788" y="1540705"/>
            <a:ext cx="3199512" cy="731520"/>
          </a:xfrm>
          <a:prstGeom prst="rect">
            <a:avLst/>
          </a:prstGeom>
        </p:spPr>
        <p:txBody>
          <a:bodyPr anchor="t" rtlCol="false" tIns="0" lIns="0" bIns="0" rIns="0">
            <a:spAutoFit/>
          </a:bodyPr>
          <a:lstStyle/>
          <a:p>
            <a:pPr algn="l">
              <a:lnSpc>
                <a:spcPts val="1920"/>
              </a:lnSpc>
            </a:pPr>
            <a:r>
              <a:rPr lang="en-US" b="true" sz="1600">
                <a:solidFill>
                  <a:srgbClr val="897B6D"/>
                </a:solidFill>
                <a:latin typeface="Nunito Sans Regular Bold"/>
                <a:ea typeface="Nunito Sans Regular Bold"/>
                <a:cs typeface="Nunito Sans Regular Bold"/>
                <a:sym typeface="Nunito Sans Regular Bold"/>
              </a:rPr>
              <a:t>TYYNYT: RAANU KANGAS,  DAYBED: LEINIKKÖ JA ANJA VILLAKANKAAT</a:t>
            </a:r>
          </a:p>
        </p:txBody>
      </p:sp>
      <p:sp>
        <p:nvSpPr>
          <p:cNvPr name="TextBox 10" id="10"/>
          <p:cNvSpPr txBox="true"/>
          <p:nvPr/>
        </p:nvSpPr>
        <p:spPr>
          <a:xfrm rot="0">
            <a:off x="362281" y="134782"/>
            <a:ext cx="5059529" cy="276225"/>
          </a:xfrm>
          <a:prstGeom prst="rect">
            <a:avLst/>
          </a:prstGeom>
        </p:spPr>
        <p:txBody>
          <a:bodyPr anchor="t" rtlCol="false" tIns="0" lIns="0" bIns="0" rIns="0">
            <a:spAutoFit/>
          </a:bodyPr>
          <a:lstStyle/>
          <a:p>
            <a:pPr algn="l">
              <a:lnSpc>
                <a:spcPts val="1920"/>
              </a:lnSpc>
            </a:pPr>
            <a:r>
              <a:rPr lang="en-US" sz="1600">
                <a:solidFill>
                  <a:srgbClr val="897B6D"/>
                </a:solidFill>
                <a:latin typeface="Overpass Light Bold"/>
                <a:ea typeface="Overpass Light Bold"/>
                <a:cs typeface="Overpass Light Bold"/>
                <a:sym typeface="Overpass Light Bold"/>
              </a:rPr>
              <a:t>TYYNYT: ANJA JA LEINIKKÖ VILLAKANKAAT </a:t>
            </a:r>
          </a:p>
        </p:txBody>
      </p:sp>
      <p:sp>
        <p:nvSpPr>
          <p:cNvPr name="TextBox 11" id="11"/>
          <p:cNvSpPr txBox="true"/>
          <p:nvPr/>
        </p:nvSpPr>
        <p:spPr>
          <a:xfrm rot="0">
            <a:off x="14059788" y="9258300"/>
            <a:ext cx="3815701" cy="975360"/>
          </a:xfrm>
          <a:prstGeom prst="rect">
            <a:avLst/>
          </a:prstGeom>
        </p:spPr>
        <p:txBody>
          <a:bodyPr anchor="t" rtlCol="false" tIns="0" lIns="0" bIns="0" rIns="0">
            <a:spAutoFit/>
          </a:bodyPr>
          <a:lstStyle/>
          <a:p>
            <a:pPr algn="l">
              <a:lnSpc>
                <a:spcPts val="1920"/>
              </a:lnSpc>
            </a:pPr>
            <a:r>
              <a:rPr lang="en-US" sz="1600" b="true">
                <a:solidFill>
                  <a:srgbClr val="897B6D"/>
                </a:solidFill>
                <a:latin typeface="Nunito Sans Regular Bold"/>
                <a:ea typeface="Nunito Sans Regular Bold"/>
                <a:cs typeface="Nunito Sans Regular Bold"/>
                <a:sym typeface="Nunito Sans Regular Bold"/>
              </a:rPr>
              <a:t>TYYNY JA RAHI: CEBRA VILLA-PVL KANGAS </a:t>
            </a:r>
          </a:p>
          <a:p>
            <a:pPr algn="l">
              <a:lnSpc>
                <a:spcPts val="1920"/>
              </a:lnSpc>
            </a:pPr>
            <a:r>
              <a:rPr lang="en-US" sz="1600" b="true">
                <a:solidFill>
                  <a:srgbClr val="897B6D"/>
                </a:solidFill>
                <a:latin typeface="Nunito Sans Regular Bold"/>
                <a:ea typeface="Nunito Sans Regular Bold"/>
                <a:cs typeface="Nunito Sans Regular Bold"/>
                <a:sym typeface="Nunito Sans Regular Bold"/>
              </a:rPr>
              <a:t>NOJATUOLI: KORU VILLAKANGAS</a:t>
            </a:r>
          </a:p>
          <a:p>
            <a:pPr algn="l">
              <a:lnSpc>
                <a:spcPts val="1920"/>
              </a:lnSpc>
            </a:pPr>
          </a:p>
        </p:txBody>
      </p:sp>
      <p:sp>
        <p:nvSpPr>
          <p:cNvPr name="TextBox 12" id="12"/>
          <p:cNvSpPr txBox="true"/>
          <p:nvPr/>
        </p:nvSpPr>
        <p:spPr>
          <a:xfrm rot="0">
            <a:off x="9296559" y="4507107"/>
            <a:ext cx="3435233" cy="487680"/>
          </a:xfrm>
          <a:prstGeom prst="rect">
            <a:avLst/>
          </a:prstGeom>
        </p:spPr>
        <p:txBody>
          <a:bodyPr anchor="t" rtlCol="false" tIns="0" lIns="0" bIns="0" rIns="0">
            <a:spAutoFit/>
          </a:bodyPr>
          <a:lstStyle/>
          <a:p>
            <a:pPr algn="l">
              <a:lnSpc>
                <a:spcPts val="1919"/>
              </a:lnSpc>
            </a:pPr>
            <a:r>
              <a:rPr lang="en-US" b="true" sz="1599">
                <a:solidFill>
                  <a:srgbClr val="897B6D"/>
                </a:solidFill>
                <a:latin typeface="Nunito Sans Regular Bold"/>
                <a:ea typeface="Nunito Sans Regular Bold"/>
                <a:cs typeface="Nunito Sans Regular Bold"/>
                <a:sym typeface="Nunito Sans Regular Bold"/>
              </a:rPr>
              <a:t>NOJATUOLI: LINNEVI, MUHKEA VILLA-PELLAVA KANGAS</a:t>
            </a:r>
          </a:p>
        </p:txBody>
      </p:sp>
      <p:sp>
        <p:nvSpPr>
          <p:cNvPr name="Freeform 13" id="13"/>
          <p:cNvSpPr/>
          <p:nvPr/>
        </p:nvSpPr>
        <p:spPr>
          <a:xfrm flipH="false" flipV="false" rot="0">
            <a:off x="16646824" y="0"/>
            <a:ext cx="1641176" cy="583890"/>
          </a:xfrm>
          <a:custGeom>
            <a:avLst/>
            <a:gdLst/>
            <a:ahLst/>
            <a:cxnLst/>
            <a:rect r="r" b="b" t="t" l="l"/>
            <a:pathLst>
              <a:path h="583890" w="1641176">
                <a:moveTo>
                  <a:pt x="0" y="0"/>
                </a:moveTo>
                <a:lnTo>
                  <a:pt x="1641176" y="0"/>
                </a:lnTo>
                <a:lnTo>
                  <a:pt x="1641176" y="583890"/>
                </a:lnTo>
                <a:lnTo>
                  <a:pt x="0" y="583890"/>
                </a:lnTo>
                <a:lnTo>
                  <a:pt x="0" y="0"/>
                </a:lnTo>
                <a:close/>
              </a:path>
            </a:pathLst>
          </a:custGeom>
          <a:blipFill>
            <a:blip r:embed="rId6"/>
            <a:stretch>
              <a:fillRect l="-599" t="0" r="-599"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6F6F3"/>
        </a:solidFill>
      </p:bgPr>
    </p:bg>
    <p:spTree>
      <p:nvGrpSpPr>
        <p:cNvPr id="1" name=""/>
        <p:cNvGrpSpPr/>
        <p:nvPr/>
      </p:nvGrpSpPr>
      <p:grpSpPr>
        <a:xfrm>
          <a:off x="0" y="0"/>
          <a:ext cx="0" cy="0"/>
          <a:chOff x="0" y="0"/>
          <a:chExt cx="0" cy="0"/>
        </a:xfrm>
      </p:grpSpPr>
      <p:sp>
        <p:nvSpPr>
          <p:cNvPr name="Freeform 2" id="2"/>
          <p:cNvSpPr/>
          <p:nvPr/>
        </p:nvSpPr>
        <p:spPr>
          <a:xfrm flipH="false" flipV="false" rot="0">
            <a:off x="626417" y="5998975"/>
            <a:ext cx="4783723" cy="3048580"/>
          </a:xfrm>
          <a:custGeom>
            <a:avLst/>
            <a:gdLst/>
            <a:ahLst/>
            <a:cxnLst/>
            <a:rect r="r" b="b" t="t" l="l"/>
            <a:pathLst>
              <a:path h="3048580" w="4783723">
                <a:moveTo>
                  <a:pt x="0" y="0"/>
                </a:moveTo>
                <a:lnTo>
                  <a:pt x="4783722" y="0"/>
                </a:lnTo>
                <a:lnTo>
                  <a:pt x="4783722" y="3048580"/>
                </a:lnTo>
                <a:lnTo>
                  <a:pt x="0" y="3048580"/>
                </a:lnTo>
                <a:lnTo>
                  <a:pt x="0" y="0"/>
                </a:lnTo>
                <a:close/>
              </a:path>
            </a:pathLst>
          </a:custGeom>
          <a:blipFill>
            <a:blip r:embed="rId2"/>
            <a:stretch>
              <a:fillRect l="-228" t="0" r="-228" b="-5170"/>
            </a:stretch>
          </a:blipFill>
        </p:spPr>
      </p:sp>
      <p:sp>
        <p:nvSpPr>
          <p:cNvPr name="Freeform 3" id="3"/>
          <p:cNvSpPr/>
          <p:nvPr/>
        </p:nvSpPr>
        <p:spPr>
          <a:xfrm flipH="false" flipV="false" rot="0">
            <a:off x="11529734" y="-74056"/>
            <a:ext cx="7610633" cy="10303518"/>
          </a:xfrm>
          <a:custGeom>
            <a:avLst/>
            <a:gdLst/>
            <a:ahLst/>
            <a:cxnLst/>
            <a:rect r="r" b="b" t="t" l="l"/>
            <a:pathLst>
              <a:path h="10303518" w="7610633">
                <a:moveTo>
                  <a:pt x="0" y="0"/>
                </a:moveTo>
                <a:lnTo>
                  <a:pt x="7610632" y="0"/>
                </a:lnTo>
                <a:lnTo>
                  <a:pt x="7610632" y="10303517"/>
                </a:lnTo>
                <a:lnTo>
                  <a:pt x="0" y="10303517"/>
                </a:lnTo>
                <a:lnTo>
                  <a:pt x="0" y="0"/>
                </a:lnTo>
                <a:close/>
              </a:path>
            </a:pathLst>
          </a:custGeom>
          <a:blipFill>
            <a:blip r:embed="rId3"/>
            <a:stretch>
              <a:fillRect l="-1537" t="0" r="0" b="0"/>
            </a:stretch>
          </a:blipFill>
        </p:spPr>
      </p:sp>
      <p:sp>
        <p:nvSpPr>
          <p:cNvPr name="Freeform 4" id="4"/>
          <p:cNvSpPr/>
          <p:nvPr/>
        </p:nvSpPr>
        <p:spPr>
          <a:xfrm flipH="false" flipV="false" rot="0">
            <a:off x="6149745" y="1727935"/>
            <a:ext cx="4723049" cy="3221931"/>
          </a:xfrm>
          <a:custGeom>
            <a:avLst/>
            <a:gdLst/>
            <a:ahLst/>
            <a:cxnLst/>
            <a:rect r="r" b="b" t="t" l="l"/>
            <a:pathLst>
              <a:path h="3221931" w="4723049">
                <a:moveTo>
                  <a:pt x="0" y="0"/>
                </a:moveTo>
                <a:lnTo>
                  <a:pt x="4723049" y="0"/>
                </a:lnTo>
                <a:lnTo>
                  <a:pt x="4723049" y="3221931"/>
                </a:lnTo>
                <a:lnTo>
                  <a:pt x="0" y="3221931"/>
                </a:lnTo>
                <a:lnTo>
                  <a:pt x="0" y="0"/>
                </a:lnTo>
                <a:close/>
              </a:path>
            </a:pathLst>
          </a:custGeom>
          <a:blipFill>
            <a:blip r:embed="rId4"/>
            <a:stretch>
              <a:fillRect l="0" t="-15993" r="-2815" b="-1176"/>
            </a:stretch>
          </a:blipFill>
        </p:spPr>
      </p:sp>
      <p:sp>
        <p:nvSpPr>
          <p:cNvPr name="Freeform 5" id="5"/>
          <p:cNvSpPr/>
          <p:nvPr/>
        </p:nvSpPr>
        <p:spPr>
          <a:xfrm flipH="false" flipV="false" rot="0">
            <a:off x="626417" y="1727935"/>
            <a:ext cx="4826198" cy="3221931"/>
          </a:xfrm>
          <a:custGeom>
            <a:avLst/>
            <a:gdLst/>
            <a:ahLst/>
            <a:cxnLst/>
            <a:rect r="r" b="b" t="t" l="l"/>
            <a:pathLst>
              <a:path h="3221931" w="4826198">
                <a:moveTo>
                  <a:pt x="0" y="0"/>
                </a:moveTo>
                <a:lnTo>
                  <a:pt x="4826198" y="0"/>
                </a:lnTo>
                <a:lnTo>
                  <a:pt x="4826198" y="3221931"/>
                </a:lnTo>
                <a:lnTo>
                  <a:pt x="0" y="3221931"/>
                </a:lnTo>
                <a:lnTo>
                  <a:pt x="0" y="0"/>
                </a:lnTo>
                <a:close/>
              </a:path>
            </a:pathLst>
          </a:custGeom>
          <a:blipFill>
            <a:blip r:embed="rId5"/>
            <a:stretch>
              <a:fillRect l="0" t="0" r="-14583" b="-14353"/>
            </a:stretch>
          </a:blipFill>
        </p:spPr>
      </p:sp>
      <p:sp>
        <p:nvSpPr>
          <p:cNvPr name="Freeform 6" id="6"/>
          <p:cNvSpPr/>
          <p:nvPr/>
        </p:nvSpPr>
        <p:spPr>
          <a:xfrm flipH="false" flipV="false" rot="0">
            <a:off x="6224834" y="5973945"/>
            <a:ext cx="4647960" cy="3098640"/>
          </a:xfrm>
          <a:custGeom>
            <a:avLst/>
            <a:gdLst/>
            <a:ahLst/>
            <a:cxnLst/>
            <a:rect r="r" b="b" t="t" l="l"/>
            <a:pathLst>
              <a:path h="3098640" w="4647960">
                <a:moveTo>
                  <a:pt x="0" y="0"/>
                </a:moveTo>
                <a:lnTo>
                  <a:pt x="4647960" y="0"/>
                </a:lnTo>
                <a:lnTo>
                  <a:pt x="4647960" y="3098640"/>
                </a:lnTo>
                <a:lnTo>
                  <a:pt x="0" y="3098640"/>
                </a:lnTo>
                <a:lnTo>
                  <a:pt x="0" y="0"/>
                </a:lnTo>
                <a:close/>
              </a:path>
            </a:pathLst>
          </a:custGeom>
          <a:blipFill>
            <a:blip r:embed="rId6"/>
            <a:stretch>
              <a:fillRect l="0" t="0" r="0" b="0"/>
            </a:stretch>
          </a:blipFill>
        </p:spPr>
      </p:sp>
      <p:sp>
        <p:nvSpPr>
          <p:cNvPr name="Freeform 7" id="7"/>
          <p:cNvSpPr/>
          <p:nvPr/>
        </p:nvSpPr>
        <p:spPr>
          <a:xfrm flipH="false" flipV="false" rot="0">
            <a:off x="571092" y="422615"/>
            <a:ext cx="3668947" cy="1305320"/>
          </a:xfrm>
          <a:custGeom>
            <a:avLst/>
            <a:gdLst/>
            <a:ahLst/>
            <a:cxnLst/>
            <a:rect r="r" b="b" t="t" l="l"/>
            <a:pathLst>
              <a:path h="1305320" w="3668947">
                <a:moveTo>
                  <a:pt x="0" y="0"/>
                </a:moveTo>
                <a:lnTo>
                  <a:pt x="3668947" y="0"/>
                </a:lnTo>
                <a:lnTo>
                  <a:pt x="3668947" y="1305320"/>
                </a:lnTo>
                <a:lnTo>
                  <a:pt x="0" y="1305320"/>
                </a:lnTo>
                <a:lnTo>
                  <a:pt x="0" y="0"/>
                </a:lnTo>
                <a:close/>
              </a:path>
            </a:pathLst>
          </a:custGeom>
          <a:blipFill>
            <a:blip r:embed="rId7"/>
            <a:stretch>
              <a:fillRect l="-599" t="0" r="-599" b="0"/>
            </a:stretch>
          </a:blipFill>
        </p:spPr>
      </p:sp>
      <p:grpSp>
        <p:nvGrpSpPr>
          <p:cNvPr name="Group 8" id="8"/>
          <p:cNvGrpSpPr/>
          <p:nvPr/>
        </p:nvGrpSpPr>
        <p:grpSpPr>
          <a:xfrm rot="0">
            <a:off x="626417" y="5150300"/>
            <a:ext cx="4783723" cy="959926"/>
            <a:chOff x="0" y="0"/>
            <a:chExt cx="6378297" cy="1279901"/>
          </a:xfrm>
        </p:grpSpPr>
        <p:sp>
          <p:nvSpPr>
            <p:cNvPr name="TextBox 9" id="9"/>
            <p:cNvSpPr txBox="true"/>
            <p:nvPr/>
          </p:nvSpPr>
          <p:spPr>
            <a:xfrm rot="0">
              <a:off x="0" y="9525"/>
              <a:ext cx="6378297" cy="676275"/>
            </a:xfrm>
            <a:prstGeom prst="rect">
              <a:avLst/>
            </a:prstGeom>
          </p:spPr>
          <p:txBody>
            <a:bodyPr anchor="t" rtlCol="false" tIns="0" lIns="0" bIns="0" rIns="0">
              <a:spAutoFit/>
            </a:bodyPr>
            <a:lstStyle/>
            <a:p>
              <a:pPr algn="l">
                <a:lnSpc>
                  <a:spcPts val="2040"/>
                </a:lnSpc>
              </a:pPr>
              <a:r>
                <a:rPr lang="en-US" b="true" sz="1700">
                  <a:solidFill>
                    <a:srgbClr val="4D4D4D"/>
                  </a:solidFill>
                  <a:latin typeface="Nunito Sans Regular Bold"/>
                  <a:ea typeface="Nunito Sans Regular Bold"/>
                  <a:cs typeface="Nunito Sans Regular Bold"/>
                  <a:sym typeface="Nunito Sans Regular Bold"/>
                </a:rPr>
                <a:t>HGI:N KAUPUNGINTEATTERI AKUSTIIKKA- JA VERHOILUKANKAAT</a:t>
              </a:r>
            </a:p>
          </p:txBody>
        </p:sp>
        <p:sp>
          <p:nvSpPr>
            <p:cNvPr name="TextBox 10" id="10"/>
            <p:cNvSpPr txBox="true"/>
            <p:nvPr/>
          </p:nvSpPr>
          <p:spPr>
            <a:xfrm rot="0">
              <a:off x="0" y="772959"/>
              <a:ext cx="6378297" cy="506942"/>
            </a:xfrm>
            <a:prstGeom prst="rect">
              <a:avLst/>
            </a:prstGeom>
          </p:spPr>
          <p:txBody>
            <a:bodyPr anchor="t" rtlCol="false" tIns="0" lIns="0" bIns="0" rIns="0">
              <a:spAutoFit/>
            </a:bodyPr>
            <a:lstStyle/>
            <a:p>
              <a:pPr algn="l">
                <a:lnSpc>
                  <a:spcPts val="2800"/>
                </a:lnSpc>
              </a:pPr>
            </a:p>
          </p:txBody>
        </p:sp>
      </p:grpSp>
      <p:sp>
        <p:nvSpPr>
          <p:cNvPr name="TextBox 11" id="11"/>
          <p:cNvSpPr txBox="true"/>
          <p:nvPr/>
        </p:nvSpPr>
        <p:spPr>
          <a:xfrm rot="0">
            <a:off x="4373033" y="793334"/>
            <a:ext cx="5127129" cy="601981"/>
          </a:xfrm>
          <a:prstGeom prst="rect">
            <a:avLst/>
          </a:prstGeom>
        </p:spPr>
        <p:txBody>
          <a:bodyPr anchor="t" rtlCol="false" tIns="0" lIns="0" bIns="0" rIns="0">
            <a:spAutoFit/>
          </a:bodyPr>
          <a:lstStyle/>
          <a:p>
            <a:pPr algn="l">
              <a:lnSpc>
                <a:spcPts val="4620"/>
              </a:lnSpc>
            </a:pPr>
            <a:r>
              <a:rPr lang="en-US" b="true" sz="4200" spc="29">
                <a:solidFill>
                  <a:srgbClr val="000000"/>
                </a:solidFill>
                <a:latin typeface="Nunito Sans Regular Bold"/>
                <a:ea typeface="Nunito Sans Regular Bold"/>
                <a:cs typeface="Nunito Sans Regular Bold"/>
                <a:sym typeface="Nunito Sans Regular Bold"/>
              </a:rPr>
              <a:t>&amp;</a:t>
            </a:r>
            <a:r>
              <a:rPr lang="en-US" b="true" sz="4200" spc="29">
                <a:solidFill>
                  <a:srgbClr val="000000"/>
                </a:solidFill>
                <a:latin typeface="Nunito Sans Regular Bold"/>
                <a:ea typeface="Nunito Sans Regular Bold"/>
                <a:cs typeface="Nunito Sans Regular Bold"/>
                <a:sym typeface="Nunito Sans Regular Bold"/>
              </a:rPr>
              <a:t>   REFERENSSIT</a:t>
            </a:r>
          </a:p>
        </p:txBody>
      </p:sp>
      <p:grpSp>
        <p:nvGrpSpPr>
          <p:cNvPr name="Group 12" id="12"/>
          <p:cNvGrpSpPr/>
          <p:nvPr/>
        </p:nvGrpSpPr>
        <p:grpSpPr>
          <a:xfrm rot="0">
            <a:off x="6149745" y="5143500"/>
            <a:ext cx="4833933" cy="948496"/>
            <a:chOff x="0" y="0"/>
            <a:chExt cx="6445244" cy="1264661"/>
          </a:xfrm>
        </p:grpSpPr>
        <p:sp>
          <p:nvSpPr>
            <p:cNvPr name="TextBox 13" id="13"/>
            <p:cNvSpPr txBox="true"/>
            <p:nvPr/>
          </p:nvSpPr>
          <p:spPr>
            <a:xfrm rot="0">
              <a:off x="0" y="9525"/>
              <a:ext cx="6445244" cy="661035"/>
            </a:xfrm>
            <a:prstGeom prst="rect">
              <a:avLst/>
            </a:prstGeom>
          </p:spPr>
          <p:txBody>
            <a:bodyPr anchor="t" rtlCol="false" tIns="0" lIns="0" bIns="0" rIns="0">
              <a:spAutoFit/>
            </a:bodyPr>
            <a:lstStyle/>
            <a:p>
              <a:pPr algn="l">
                <a:lnSpc>
                  <a:spcPts val="2040"/>
                </a:lnSpc>
              </a:pPr>
              <a:r>
                <a:rPr lang="en-US" b="true" sz="1700">
                  <a:solidFill>
                    <a:srgbClr val="4D4D4D"/>
                  </a:solidFill>
                  <a:latin typeface="Nunito Sans Regular Bold"/>
                  <a:ea typeface="Nunito Sans Regular Bold"/>
                  <a:cs typeface="Nunito Sans Regular Bold"/>
                  <a:sym typeface="Nunito Sans Regular Bold"/>
                </a:rPr>
                <a:t>SCANDIC HOTEL PASILA PÄIVÄPEITEKANKAAT</a:t>
              </a:r>
            </a:p>
          </p:txBody>
        </p:sp>
        <p:sp>
          <p:nvSpPr>
            <p:cNvPr name="TextBox 14" id="14"/>
            <p:cNvSpPr txBox="true"/>
            <p:nvPr/>
          </p:nvSpPr>
          <p:spPr>
            <a:xfrm rot="0">
              <a:off x="0" y="757719"/>
              <a:ext cx="6445244" cy="506942"/>
            </a:xfrm>
            <a:prstGeom prst="rect">
              <a:avLst/>
            </a:prstGeom>
          </p:spPr>
          <p:txBody>
            <a:bodyPr anchor="t" rtlCol="false" tIns="0" lIns="0" bIns="0" rIns="0">
              <a:spAutoFit/>
            </a:bodyPr>
            <a:lstStyle/>
            <a:p>
              <a:pPr algn="l">
                <a:lnSpc>
                  <a:spcPts val="2800"/>
                </a:lnSpc>
              </a:pPr>
            </a:p>
          </p:txBody>
        </p:sp>
      </p:grpSp>
      <p:grpSp>
        <p:nvGrpSpPr>
          <p:cNvPr name="Group 15" id="15"/>
          <p:cNvGrpSpPr/>
          <p:nvPr/>
        </p:nvGrpSpPr>
        <p:grpSpPr>
          <a:xfrm rot="0">
            <a:off x="626417" y="9327074"/>
            <a:ext cx="4783723" cy="948496"/>
            <a:chOff x="0" y="0"/>
            <a:chExt cx="6378297" cy="1264661"/>
          </a:xfrm>
        </p:grpSpPr>
        <p:sp>
          <p:nvSpPr>
            <p:cNvPr name="TextBox 16" id="16"/>
            <p:cNvSpPr txBox="true"/>
            <p:nvPr/>
          </p:nvSpPr>
          <p:spPr>
            <a:xfrm rot="0">
              <a:off x="0" y="9525"/>
              <a:ext cx="6378297" cy="661035"/>
            </a:xfrm>
            <a:prstGeom prst="rect">
              <a:avLst/>
            </a:prstGeom>
          </p:spPr>
          <p:txBody>
            <a:bodyPr anchor="t" rtlCol="false" tIns="0" lIns="0" bIns="0" rIns="0">
              <a:spAutoFit/>
            </a:bodyPr>
            <a:lstStyle/>
            <a:p>
              <a:pPr algn="l">
                <a:lnSpc>
                  <a:spcPts val="2040"/>
                </a:lnSpc>
              </a:pPr>
              <a:r>
                <a:rPr lang="en-US" b="true" sz="1700">
                  <a:solidFill>
                    <a:srgbClr val="4D4D4D"/>
                  </a:solidFill>
                  <a:latin typeface="Nunito Sans Regular Bold"/>
                  <a:ea typeface="Nunito Sans Regular Bold"/>
                  <a:cs typeface="Nunito Sans Regular Bold"/>
                  <a:sym typeface="Nunito Sans Regular Bold"/>
                </a:rPr>
                <a:t>EDUSKUNTATALO, PALOTURVALLISET  AKUSTISET SEINÄKANKAAT</a:t>
              </a:r>
            </a:p>
          </p:txBody>
        </p:sp>
        <p:sp>
          <p:nvSpPr>
            <p:cNvPr name="TextBox 17" id="17"/>
            <p:cNvSpPr txBox="true"/>
            <p:nvPr/>
          </p:nvSpPr>
          <p:spPr>
            <a:xfrm rot="0">
              <a:off x="0" y="757719"/>
              <a:ext cx="6378297" cy="506942"/>
            </a:xfrm>
            <a:prstGeom prst="rect">
              <a:avLst/>
            </a:prstGeom>
          </p:spPr>
          <p:txBody>
            <a:bodyPr anchor="t" rtlCol="false" tIns="0" lIns="0" bIns="0" rIns="0">
              <a:spAutoFit/>
            </a:bodyPr>
            <a:lstStyle/>
            <a:p>
              <a:pPr algn="l">
                <a:lnSpc>
                  <a:spcPts val="2800"/>
                </a:lnSpc>
              </a:pPr>
            </a:p>
          </p:txBody>
        </p:sp>
      </p:grpSp>
      <p:sp>
        <p:nvSpPr>
          <p:cNvPr name="TextBox 18" id="18"/>
          <p:cNvSpPr txBox="true"/>
          <p:nvPr/>
        </p:nvSpPr>
        <p:spPr>
          <a:xfrm rot="0">
            <a:off x="11754774" y="9307927"/>
            <a:ext cx="6758266" cy="493395"/>
          </a:xfrm>
          <a:prstGeom prst="rect">
            <a:avLst/>
          </a:prstGeom>
        </p:spPr>
        <p:txBody>
          <a:bodyPr anchor="t" rtlCol="false" tIns="0" lIns="0" bIns="0" rIns="0">
            <a:spAutoFit/>
          </a:bodyPr>
          <a:lstStyle/>
          <a:p>
            <a:pPr algn="l">
              <a:lnSpc>
                <a:spcPts val="2040"/>
              </a:lnSpc>
            </a:pPr>
            <a:r>
              <a:rPr lang="en-US" sz="1700" b="true">
                <a:solidFill>
                  <a:srgbClr val="FFFFFF"/>
                </a:solidFill>
                <a:latin typeface="Nunito Sans Regular Bold"/>
                <a:ea typeface="Nunito Sans Regular Bold"/>
                <a:cs typeface="Nunito Sans Regular Bold"/>
                <a:sym typeface="Nunito Sans Regular Bold"/>
              </a:rPr>
              <a:t>ELOKUVATEATTERI HELSINGISSÄ, </a:t>
            </a:r>
          </a:p>
          <a:p>
            <a:pPr algn="l">
              <a:lnSpc>
                <a:spcPts val="2040"/>
              </a:lnSpc>
            </a:pPr>
            <a:r>
              <a:rPr lang="en-US" b="true" sz="1700">
                <a:solidFill>
                  <a:srgbClr val="FFFFFF"/>
                </a:solidFill>
                <a:latin typeface="Nunito Sans Regular Bold"/>
                <a:ea typeface="Nunito Sans Regular Bold"/>
                <a:cs typeface="Nunito Sans Regular Bold"/>
                <a:sym typeface="Nunito Sans Regular Bold"/>
              </a:rPr>
              <a:t>VILLAISET VERHOILUKANKAAT</a:t>
            </a:r>
          </a:p>
        </p:txBody>
      </p:sp>
      <p:grpSp>
        <p:nvGrpSpPr>
          <p:cNvPr name="Group 19" id="19"/>
          <p:cNvGrpSpPr/>
          <p:nvPr/>
        </p:nvGrpSpPr>
        <p:grpSpPr>
          <a:xfrm rot="0">
            <a:off x="6224834" y="9327074"/>
            <a:ext cx="4783723" cy="948496"/>
            <a:chOff x="0" y="0"/>
            <a:chExt cx="6378297" cy="1264661"/>
          </a:xfrm>
        </p:grpSpPr>
        <p:sp>
          <p:nvSpPr>
            <p:cNvPr name="TextBox 20" id="20"/>
            <p:cNvSpPr txBox="true"/>
            <p:nvPr/>
          </p:nvSpPr>
          <p:spPr>
            <a:xfrm rot="0">
              <a:off x="0" y="9525"/>
              <a:ext cx="6378297" cy="661035"/>
            </a:xfrm>
            <a:prstGeom prst="rect">
              <a:avLst/>
            </a:prstGeom>
          </p:spPr>
          <p:txBody>
            <a:bodyPr anchor="t" rtlCol="false" tIns="0" lIns="0" bIns="0" rIns="0">
              <a:spAutoFit/>
            </a:bodyPr>
            <a:lstStyle/>
            <a:p>
              <a:pPr algn="l">
                <a:lnSpc>
                  <a:spcPts val="2040"/>
                </a:lnSpc>
              </a:pPr>
              <a:r>
                <a:rPr lang="en-US" b="true" sz="1700">
                  <a:solidFill>
                    <a:srgbClr val="4D4D4D"/>
                  </a:solidFill>
                  <a:latin typeface="Nunito Sans Regular Bold"/>
                  <a:ea typeface="Nunito Sans Regular Bold"/>
                  <a:cs typeface="Nunito Sans Regular Bold"/>
                  <a:sym typeface="Nunito Sans Regular Bold"/>
                </a:rPr>
                <a:t>SOKOS HOTELLI TORNI TAMPERE PÄIVÄPEITEKANKAAT</a:t>
              </a:r>
            </a:p>
          </p:txBody>
        </p:sp>
        <p:sp>
          <p:nvSpPr>
            <p:cNvPr name="TextBox 21" id="21"/>
            <p:cNvSpPr txBox="true"/>
            <p:nvPr/>
          </p:nvSpPr>
          <p:spPr>
            <a:xfrm rot="0">
              <a:off x="0" y="757719"/>
              <a:ext cx="6378297" cy="506942"/>
            </a:xfrm>
            <a:prstGeom prst="rect">
              <a:avLst/>
            </a:prstGeom>
          </p:spPr>
          <p:txBody>
            <a:bodyPr anchor="t" rtlCol="false" tIns="0" lIns="0" bIns="0" rIns="0">
              <a:spAutoFit/>
            </a:bodyPr>
            <a:lstStyle/>
            <a:p>
              <a:pPr algn="l">
                <a:lnSpc>
                  <a:spcPts val="2800"/>
                </a:lnSpc>
              </a:pP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6F6F3"/>
        </a:solidFill>
      </p:bgPr>
    </p:bg>
    <p:spTree>
      <p:nvGrpSpPr>
        <p:cNvPr id="1" name=""/>
        <p:cNvGrpSpPr/>
        <p:nvPr/>
      </p:nvGrpSpPr>
      <p:grpSpPr>
        <a:xfrm>
          <a:off x="0" y="0"/>
          <a:ext cx="0" cy="0"/>
          <a:chOff x="0" y="0"/>
          <a:chExt cx="0" cy="0"/>
        </a:xfrm>
      </p:grpSpPr>
      <p:grpSp>
        <p:nvGrpSpPr>
          <p:cNvPr name="Group 2" id="2"/>
          <p:cNvGrpSpPr/>
          <p:nvPr/>
        </p:nvGrpSpPr>
        <p:grpSpPr>
          <a:xfrm rot="5387322">
            <a:off x="13851077" y="5833688"/>
            <a:ext cx="4372391" cy="4517487"/>
            <a:chOff x="0" y="0"/>
            <a:chExt cx="5829855" cy="6023316"/>
          </a:xfrm>
        </p:grpSpPr>
        <p:pic>
          <p:nvPicPr>
            <p:cNvPr name="Picture 3" id="3"/>
            <p:cNvPicPr>
              <a:picLocks noChangeAspect="true"/>
            </p:cNvPicPr>
            <p:nvPr/>
          </p:nvPicPr>
          <p:blipFill>
            <a:blip r:embed="rId2"/>
            <a:srcRect l="2768" t="7350" r="4256" b="0"/>
            <a:stretch>
              <a:fillRect/>
            </a:stretch>
          </p:blipFill>
          <p:spPr>
            <a:xfrm flipH="false" flipV="false">
              <a:off x="0" y="0"/>
              <a:ext cx="5829855" cy="6023316"/>
            </a:xfrm>
            <a:prstGeom prst="rect">
              <a:avLst/>
            </a:prstGeom>
          </p:spPr>
        </p:pic>
      </p:grpSp>
      <p:grpSp>
        <p:nvGrpSpPr>
          <p:cNvPr name="Group 4" id="4"/>
          <p:cNvGrpSpPr/>
          <p:nvPr/>
        </p:nvGrpSpPr>
        <p:grpSpPr>
          <a:xfrm rot="0">
            <a:off x="0" y="1542161"/>
            <a:ext cx="13661518" cy="8744839"/>
            <a:chOff x="0" y="0"/>
            <a:chExt cx="18215357" cy="11659786"/>
          </a:xfrm>
        </p:grpSpPr>
        <p:pic>
          <p:nvPicPr>
            <p:cNvPr name="Picture 5" id="5"/>
            <p:cNvPicPr>
              <a:picLocks noChangeAspect="true"/>
            </p:cNvPicPr>
            <p:nvPr/>
          </p:nvPicPr>
          <p:blipFill>
            <a:blip r:embed="rId3"/>
            <a:srcRect l="0" t="13882" r="0" b="13882"/>
            <a:stretch>
              <a:fillRect/>
            </a:stretch>
          </p:blipFill>
          <p:spPr>
            <a:xfrm flipH="false" flipV="false">
              <a:off x="0" y="0"/>
              <a:ext cx="5987119" cy="5766393"/>
            </a:xfrm>
            <a:prstGeom prst="rect">
              <a:avLst/>
            </a:prstGeom>
          </p:spPr>
        </p:pic>
        <p:pic>
          <p:nvPicPr>
            <p:cNvPr name="Picture 6" id="6"/>
            <p:cNvPicPr>
              <a:picLocks noChangeAspect="true"/>
            </p:cNvPicPr>
            <p:nvPr/>
          </p:nvPicPr>
          <p:blipFill>
            <a:blip r:embed="rId4"/>
            <a:srcRect l="0" t="22486" r="0" b="5278"/>
            <a:stretch>
              <a:fillRect/>
            </a:stretch>
          </p:blipFill>
          <p:spPr>
            <a:xfrm flipH="false" flipV="false">
              <a:off x="6114119" y="0"/>
              <a:ext cx="5987119" cy="5766393"/>
            </a:xfrm>
            <a:prstGeom prst="rect">
              <a:avLst/>
            </a:prstGeom>
          </p:spPr>
        </p:pic>
        <p:pic>
          <p:nvPicPr>
            <p:cNvPr name="Picture 7" id="7"/>
            <p:cNvPicPr>
              <a:picLocks noChangeAspect="true"/>
            </p:cNvPicPr>
            <p:nvPr/>
          </p:nvPicPr>
          <p:blipFill>
            <a:blip r:embed="rId5"/>
            <a:srcRect l="0" t="11514" r="0" b="11514"/>
            <a:stretch>
              <a:fillRect/>
            </a:stretch>
          </p:blipFill>
          <p:spPr>
            <a:xfrm flipH="false" flipV="false">
              <a:off x="12228238" y="0"/>
              <a:ext cx="5987119" cy="5766393"/>
            </a:xfrm>
            <a:prstGeom prst="rect">
              <a:avLst/>
            </a:prstGeom>
          </p:spPr>
        </p:pic>
        <p:pic>
          <p:nvPicPr>
            <p:cNvPr name="Picture 8" id="8"/>
            <p:cNvPicPr>
              <a:picLocks noChangeAspect="true"/>
            </p:cNvPicPr>
            <p:nvPr/>
          </p:nvPicPr>
          <p:blipFill>
            <a:blip r:embed="rId6"/>
            <a:srcRect l="0" t="1843" r="0" b="1843"/>
            <a:stretch>
              <a:fillRect/>
            </a:stretch>
          </p:blipFill>
          <p:spPr>
            <a:xfrm flipH="false" flipV="false">
              <a:off x="0" y="5893393"/>
              <a:ext cx="5987119" cy="5766393"/>
            </a:xfrm>
            <a:prstGeom prst="rect">
              <a:avLst/>
            </a:prstGeom>
          </p:spPr>
        </p:pic>
        <p:pic>
          <p:nvPicPr>
            <p:cNvPr name="Picture 9" id="9"/>
            <p:cNvPicPr>
              <a:picLocks noChangeAspect="true"/>
            </p:cNvPicPr>
            <p:nvPr/>
          </p:nvPicPr>
          <p:blipFill>
            <a:blip r:embed="rId7"/>
            <a:srcRect l="0" t="23727" r="0" b="726"/>
            <a:stretch>
              <a:fillRect/>
            </a:stretch>
          </p:blipFill>
          <p:spPr>
            <a:xfrm flipH="false" flipV="false">
              <a:off x="6114119" y="5893393"/>
              <a:ext cx="5987119" cy="5766393"/>
            </a:xfrm>
            <a:prstGeom prst="rect">
              <a:avLst/>
            </a:prstGeom>
          </p:spPr>
        </p:pic>
        <p:pic>
          <p:nvPicPr>
            <p:cNvPr name="Picture 10" id="10"/>
            <p:cNvPicPr>
              <a:picLocks noChangeAspect="true"/>
            </p:cNvPicPr>
            <p:nvPr/>
          </p:nvPicPr>
          <p:blipFill>
            <a:blip r:embed="rId8"/>
            <a:srcRect l="0" t="26701" r="17500" b="20359"/>
            <a:stretch>
              <a:fillRect/>
            </a:stretch>
          </p:blipFill>
          <p:spPr>
            <a:xfrm flipH="true" flipV="false">
              <a:off x="12228238" y="5893393"/>
              <a:ext cx="5987119" cy="5766393"/>
            </a:xfrm>
            <a:prstGeom prst="rect">
              <a:avLst/>
            </a:prstGeom>
          </p:spPr>
        </p:pic>
      </p:grpSp>
      <p:grpSp>
        <p:nvGrpSpPr>
          <p:cNvPr name="Group 11" id="11"/>
          <p:cNvGrpSpPr/>
          <p:nvPr/>
        </p:nvGrpSpPr>
        <p:grpSpPr>
          <a:xfrm rot="0">
            <a:off x="13770482" y="1542161"/>
            <a:ext cx="4517518" cy="4280514"/>
            <a:chOff x="0" y="0"/>
            <a:chExt cx="6023357" cy="5707353"/>
          </a:xfrm>
        </p:grpSpPr>
        <p:pic>
          <p:nvPicPr>
            <p:cNvPr name="Picture 12" id="12"/>
            <p:cNvPicPr>
              <a:picLocks noChangeAspect="true"/>
            </p:cNvPicPr>
            <p:nvPr/>
          </p:nvPicPr>
          <p:blipFill>
            <a:blip r:embed="rId9"/>
            <a:srcRect l="2244" t="0" r="2244" b="0"/>
            <a:stretch>
              <a:fillRect/>
            </a:stretch>
          </p:blipFill>
          <p:spPr>
            <a:xfrm flipH="false" flipV="false">
              <a:off x="0" y="0"/>
              <a:ext cx="6023357" cy="5707353"/>
            </a:xfrm>
            <a:prstGeom prst="rect">
              <a:avLst/>
            </a:prstGeom>
          </p:spPr>
        </p:pic>
      </p:grpSp>
      <p:sp>
        <p:nvSpPr>
          <p:cNvPr name="Freeform 13" id="13"/>
          <p:cNvSpPr/>
          <p:nvPr/>
        </p:nvSpPr>
        <p:spPr>
          <a:xfrm flipH="false" flipV="false" rot="0">
            <a:off x="341283" y="84419"/>
            <a:ext cx="2955330" cy="1051433"/>
          </a:xfrm>
          <a:custGeom>
            <a:avLst/>
            <a:gdLst/>
            <a:ahLst/>
            <a:cxnLst/>
            <a:rect r="r" b="b" t="t" l="l"/>
            <a:pathLst>
              <a:path h="1051433" w="2955330">
                <a:moveTo>
                  <a:pt x="0" y="0"/>
                </a:moveTo>
                <a:lnTo>
                  <a:pt x="2955329" y="0"/>
                </a:lnTo>
                <a:lnTo>
                  <a:pt x="2955329" y="1051433"/>
                </a:lnTo>
                <a:lnTo>
                  <a:pt x="0" y="1051433"/>
                </a:lnTo>
                <a:lnTo>
                  <a:pt x="0" y="0"/>
                </a:lnTo>
                <a:close/>
              </a:path>
            </a:pathLst>
          </a:custGeom>
          <a:blipFill>
            <a:blip r:embed="rId10"/>
            <a:stretch>
              <a:fillRect l="-599" t="0" r="-599" b="0"/>
            </a:stretch>
          </a:blipFill>
        </p:spPr>
      </p:sp>
      <p:sp>
        <p:nvSpPr>
          <p:cNvPr name="TextBox 14" id="14"/>
          <p:cNvSpPr txBox="true"/>
          <p:nvPr/>
        </p:nvSpPr>
        <p:spPr>
          <a:xfrm rot="0">
            <a:off x="3423432" y="383220"/>
            <a:ext cx="5114581" cy="482406"/>
          </a:xfrm>
          <a:prstGeom prst="rect">
            <a:avLst/>
          </a:prstGeom>
        </p:spPr>
        <p:txBody>
          <a:bodyPr anchor="t" rtlCol="false" tIns="0" lIns="0" bIns="0" rIns="0">
            <a:spAutoFit/>
          </a:bodyPr>
          <a:lstStyle/>
          <a:p>
            <a:pPr algn="l">
              <a:lnSpc>
                <a:spcPts val="3721"/>
              </a:lnSpc>
            </a:pPr>
            <a:r>
              <a:rPr lang="en-US" b="true" sz="3383" spc="23">
                <a:solidFill>
                  <a:srgbClr val="000000"/>
                </a:solidFill>
                <a:latin typeface="Nunito Sans Regular Bold"/>
                <a:ea typeface="Nunito Sans Regular Bold"/>
                <a:cs typeface="Nunito Sans Regular Bold"/>
                <a:sym typeface="Nunito Sans Regular Bold"/>
              </a:rPr>
              <a:t>&amp;</a:t>
            </a:r>
            <a:r>
              <a:rPr lang="en-US" b="true" sz="3383" spc="23">
                <a:solidFill>
                  <a:srgbClr val="000000"/>
                </a:solidFill>
                <a:latin typeface="Nunito Sans Regular Bold"/>
                <a:ea typeface="Nunito Sans Regular Bold"/>
                <a:cs typeface="Nunito Sans Regular Bold"/>
                <a:sym typeface="Nunito Sans Regular Bold"/>
              </a:rPr>
              <a:t>   YHTEISTYÖ</a:t>
            </a:r>
          </a:p>
        </p:txBody>
      </p:sp>
      <p:sp>
        <p:nvSpPr>
          <p:cNvPr name="TextBox 15" id="15"/>
          <p:cNvSpPr txBox="true"/>
          <p:nvPr/>
        </p:nvSpPr>
        <p:spPr>
          <a:xfrm rot="0">
            <a:off x="-223547" y="1107277"/>
            <a:ext cx="18735093" cy="264160"/>
          </a:xfrm>
          <a:prstGeom prst="rect">
            <a:avLst/>
          </a:prstGeom>
        </p:spPr>
        <p:txBody>
          <a:bodyPr anchor="t" rtlCol="false" tIns="0" lIns="0" bIns="0" rIns="0">
            <a:spAutoFit/>
          </a:bodyPr>
          <a:lstStyle/>
          <a:p>
            <a:pPr algn="ctr">
              <a:lnSpc>
                <a:spcPts val="2239"/>
              </a:lnSpc>
            </a:pPr>
            <a:r>
              <a:rPr lang="en-US" sz="1599">
                <a:solidFill>
                  <a:srgbClr val="000000"/>
                </a:solidFill>
                <a:latin typeface="Nunito Sans Regular"/>
                <a:ea typeface="Nunito Sans Regular"/>
                <a:cs typeface="Nunito Sans Regular"/>
                <a:sym typeface="Nunito Sans Regular"/>
              </a:rPr>
              <a:t>Suomen Käsityön Ystävät, Hakola x Vuokko, Lapin Yliopisto_Toive_Jessica Nevala, Johanna Gullichsen, Adea &amp; YFD, LYO_Kuusimetsä_ Karoliina Erkinjuntti, Metsovaara, Eija Nevala Design.</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6F6F3"/>
        </a:solidFill>
      </p:bgPr>
    </p:bg>
    <p:spTree>
      <p:nvGrpSpPr>
        <p:cNvPr id="1" name=""/>
        <p:cNvGrpSpPr/>
        <p:nvPr/>
      </p:nvGrpSpPr>
      <p:grpSpPr>
        <a:xfrm>
          <a:off x="0" y="0"/>
          <a:ext cx="0" cy="0"/>
          <a:chOff x="0" y="0"/>
          <a:chExt cx="0" cy="0"/>
        </a:xfrm>
      </p:grpSpPr>
      <p:sp>
        <p:nvSpPr>
          <p:cNvPr name="Freeform 2" id="2"/>
          <p:cNvSpPr/>
          <p:nvPr/>
        </p:nvSpPr>
        <p:spPr>
          <a:xfrm flipH="false" flipV="false" rot="0">
            <a:off x="-482512" y="5820064"/>
            <a:ext cx="19253024" cy="3747849"/>
          </a:xfrm>
          <a:custGeom>
            <a:avLst/>
            <a:gdLst/>
            <a:ahLst/>
            <a:cxnLst/>
            <a:rect r="r" b="b" t="t" l="l"/>
            <a:pathLst>
              <a:path h="3747849" w="19253024">
                <a:moveTo>
                  <a:pt x="0" y="0"/>
                </a:moveTo>
                <a:lnTo>
                  <a:pt x="19253024" y="0"/>
                </a:lnTo>
                <a:lnTo>
                  <a:pt x="19253024" y="3747849"/>
                </a:lnTo>
                <a:lnTo>
                  <a:pt x="0" y="3747849"/>
                </a:lnTo>
                <a:lnTo>
                  <a:pt x="0" y="0"/>
                </a:lnTo>
                <a:close/>
              </a:path>
            </a:pathLst>
          </a:custGeom>
          <a:blipFill>
            <a:blip r:embed="rId2"/>
            <a:stretch>
              <a:fillRect l="0" t="-15402" r="-8466" b="-7181"/>
            </a:stretch>
          </a:blipFill>
        </p:spPr>
      </p:sp>
      <p:sp>
        <p:nvSpPr>
          <p:cNvPr name="Freeform 3" id="3"/>
          <p:cNvSpPr/>
          <p:nvPr/>
        </p:nvSpPr>
        <p:spPr>
          <a:xfrm flipH="false" flipV="false" rot="0">
            <a:off x="16646824" y="9703110"/>
            <a:ext cx="1641176" cy="583890"/>
          </a:xfrm>
          <a:custGeom>
            <a:avLst/>
            <a:gdLst/>
            <a:ahLst/>
            <a:cxnLst/>
            <a:rect r="r" b="b" t="t" l="l"/>
            <a:pathLst>
              <a:path h="583890" w="1641176">
                <a:moveTo>
                  <a:pt x="0" y="0"/>
                </a:moveTo>
                <a:lnTo>
                  <a:pt x="1641176" y="0"/>
                </a:lnTo>
                <a:lnTo>
                  <a:pt x="1641176" y="583890"/>
                </a:lnTo>
                <a:lnTo>
                  <a:pt x="0" y="583890"/>
                </a:lnTo>
                <a:lnTo>
                  <a:pt x="0" y="0"/>
                </a:lnTo>
                <a:close/>
              </a:path>
            </a:pathLst>
          </a:custGeom>
          <a:blipFill>
            <a:blip r:embed="rId3"/>
            <a:stretch>
              <a:fillRect l="-599" t="0" r="-599" b="0"/>
            </a:stretch>
          </a:blipFill>
        </p:spPr>
      </p:sp>
      <p:sp>
        <p:nvSpPr>
          <p:cNvPr name="TextBox 4" id="4"/>
          <p:cNvSpPr txBox="true"/>
          <p:nvPr/>
        </p:nvSpPr>
        <p:spPr>
          <a:xfrm rot="0">
            <a:off x="1287869" y="1591843"/>
            <a:ext cx="6491572" cy="533019"/>
          </a:xfrm>
          <a:prstGeom prst="rect">
            <a:avLst/>
          </a:prstGeom>
        </p:spPr>
        <p:txBody>
          <a:bodyPr anchor="t" rtlCol="false" tIns="0" lIns="0" bIns="0" rIns="0">
            <a:spAutoFit/>
          </a:bodyPr>
          <a:lstStyle/>
          <a:p>
            <a:pPr algn="ctr">
              <a:lnSpc>
                <a:spcPts val="4248"/>
              </a:lnSpc>
            </a:pPr>
            <a:r>
              <a:rPr lang="en-US" b="true" sz="3600" spc="36">
                <a:solidFill>
                  <a:srgbClr val="897B6D"/>
                </a:solidFill>
                <a:latin typeface="Nunito Sans Regular Bold"/>
                <a:ea typeface="Nunito Sans Regular Bold"/>
                <a:cs typeface="Nunito Sans Regular Bold"/>
                <a:sym typeface="Nunito Sans Regular Bold"/>
              </a:rPr>
              <a:t>KOTIMAINEN KANGAS</a:t>
            </a:r>
          </a:p>
        </p:txBody>
      </p:sp>
      <p:sp>
        <p:nvSpPr>
          <p:cNvPr name="TextBox 5" id="5"/>
          <p:cNvSpPr txBox="true"/>
          <p:nvPr/>
        </p:nvSpPr>
        <p:spPr>
          <a:xfrm rot="0">
            <a:off x="9977897" y="1242060"/>
            <a:ext cx="7281403" cy="3901440"/>
          </a:xfrm>
          <a:prstGeom prst="rect">
            <a:avLst/>
          </a:prstGeom>
        </p:spPr>
        <p:txBody>
          <a:bodyPr anchor="t" rtlCol="false" tIns="0" lIns="0" bIns="0" rIns="0">
            <a:spAutoFit/>
          </a:bodyPr>
          <a:lstStyle/>
          <a:p>
            <a:pPr algn="l" marL="431801" indent="-215900" lvl="1">
              <a:lnSpc>
                <a:spcPts val="3480"/>
              </a:lnSpc>
              <a:buFont typeface="Arial"/>
              <a:buChar char="•"/>
            </a:pPr>
            <a:r>
              <a:rPr lang="en-US" b="true" sz="2000">
                <a:solidFill>
                  <a:srgbClr val="897B6D"/>
                </a:solidFill>
                <a:latin typeface="Nunito Sans Regular Bold"/>
                <a:ea typeface="Nunito Sans Regular Bold"/>
                <a:cs typeface="Nunito Sans Regular Bold"/>
                <a:sym typeface="Nunito Sans Regular Bold"/>
              </a:rPr>
              <a:t>Annalassa on kudottu verhoilukankaita jo yli 70 vuotta</a:t>
            </a:r>
          </a:p>
          <a:p>
            <a:pPr algn="l" marL="431800" indent="-215900" lvl="1">
              <a:lnSpc>
                <a:spcPts val="3479"/>
              </a:lnSpc>
              <a:buFont typeface="Arial"/>
              <a:buChar char="•"/>
            </a:pPr>
            <a:r>
              <a:rPr lang="en-US" b="true" sz="2000">
                <a:solidFill>
                  <a:srgbClr val="897B6D"/>
                </a:solidFill>
                <a:latin typeface="Nunito Sans Regular Bold"/>
                <a:ea typeface="Nunito Sans Regular Bold"/>
                <a:cs typeface="Nunito Sans Regular Bold"/>
                <a:sym typeface="Nunito Sans Regular Bold"/>
              </a:rPr>
              <a:t>Annala on ainoa kotimainen verhoilukankaiden valmistaja</a:t>
            </a:r>
          </a:p>
          <a:p>
            <a:pPr algn="l" marL="431800" indent="-215900" lvl="1">
              <a:lnSpc>
                <a:spcPts val="3479"/>
              </a:lnSpc>
              <a:buFont typeface="Arial"/>
              <a:buChar char="•"/>
            </a:pPr>
            <a:r>
              <a:rPr lang="en-US" b="true" sz="2000">
                <a:solidFill>
                  <a:srgbClr val="897B6D"/>
                </a:solidFill>
                <a:latin typeface="Nunito Sans Regular Bold"/>
                <a:ea typeface="Nunito Sans Regular Bold"/>
                <a:cs typeface="Nunito Sans Regular Bold"/>
                <a:sym typeface="Nunito Sans Regular Bold"/>
              </a:rPr>
              <a:t>Ammattitaitoa ja osaamista on haastaviin kangastarpeisiin</a:t>
            </a:r>
          </a:p>
          <a:p>
            <a:pPr algn="l" marL="431800" indent="-215900" lvl="1">
              <a:lnSpc>
                <a:spcPts val="3479"/>
              </a:lnSpc>
              <a:buFont typeface="Arial"/>
              <a:buChar char="•"/>
            </a:pPr>
            <a:r>
              <a:rPr lang="en-US" b="true" sz="2000">
                <a:solidFill>
                  <a:srgbClr val="897B6D"/>
                </a:solidFill>
                <a:latin typeface="Nunito Sans Regular Bold"/>
                <a:ea typeface="Nunito Sans Regular Bold"/>
                <a:cs typeface="Nunito Sans Regular Bold"/>
                <a:sym typeface="Nunito Sans Regular Bold"/>
              </a:rPr>
              <a:t>Joustava ja nopea toimitus</a:t>
            </a:r>
          </a:p>
          <a:p>
            <a:pPr algn="l" marL="431800" indent="-215900" lvl="1">
              <a:lnSpc>
                <a:spcPts val="3479"/>
              </a:lnSpc>
              <a:buFont typeface="Arial"/>
              <a:buChar char="•"/>
            </a:pPr>
            <a:r>
              <a:rPr lang="en-US" b="true" sz="2000">
                <a:solidFill>
                  <a:srgbClr val="897B6D"/>
                </a:solidFill>
                <a:latin typeface="Nunito Sans Regular Bold"/>
                <a:ea typeface="Nunito Sans Regular Bold"/>
                <a:cs typeface="Nunito Sans Regular Bold"/>
                <a:sym typeface="Nunito Sans Regular Bold"/>
              </a:rPr>
              <a:t>Yhteistyö suunnittelijoiden kanssa</a:t>
            </a:r>
          </a:p>
          <a:p>
            <a:pPr algn="l" marL="431801" indent="-215900" lvl="1">
              <a:lnSpc>
                <a:spcPts val="3480"/>
              </a:lnSpc>
              <a:buFont typeface="Arial"/>
              <a:buChar char="•"/>
            </a:pPr>
            <a:r>
              <a:rPr lang="en-US" b="true" sz="2000">
                <a:solidFill>
                  <a:srgbClr val="897B6D"/>
                </a:solidFill>
                <a:latin typeface="Nunito Sans Regular Bold"/>
                <a:ea typeface="Nunito Sans Regular Bold"/>
                <a:cs typeface="Nunito Sans Regular Bold"/>
                <a:sym typeface="Nunito Sans Regular Bold"/>
              </a:rPr>
              <a:t>Tuotantomme läpinäkyvyys</a:t>
            </a:r>
          </a:p>
          <a:p>
            <a:pPr algn="l" marL="431801" indent="-215900" lvl="1">
              <a:lnSpc>
                <a:spcPts val="3480"/>
              </a:lnSpc>
              <a:buFont typeface="Arial"/>
              <a:buChar char="•"/>
            </a:pPr>
            <a:r>
              <a:rPr lang="en-US" b="true" sz="2000">
                <a:solidFill>
                  <a:srgbClr val="897B6D"/>
                </a:solidFill>
                <a:latin typeface="Nunito Sans Regular Bold"/>
                <a:ea typeface="Nunito Sans Regular Bold"/>
                <a:cs typeface="Nunito Sans Regular Bold"/>
                <a:sym typeface="Nunito Sans Regular Bold"/>
              </a:rPr>
              <a:t>Ekologinen tuotanto, lisäaineettomat kankaat</a:t>
            </a:r>
          </a:p>
          <a:p>
            <a:pPr algn="l" marL="431800" indent="-215900" lvl="1">
              <a:lnSpc>
                <a:spcPts val="3479"/>
              </a:lnSpc>
              <a:buFont typeface="Arial"/>
              <a:buChar char="•"/>
            </a:pPr>
            <a:r>
              <a:rPr lang="en-US" b="true" sz="2000">
                <a:solidFill>
                  <a:srgbClr val="897B6D"/>
                </a:solidFill>
                <a:latin typeface="Nunito Sans Regular Bold"/>
                <a:ea typeface="Nunito Sans Regular Bold"/>
                <a:cs typeface="Nunito Sans Regular Bold"/>
                <a:sym typeface="Nunito Sans Regular Bold"/>
              </a:rPr>
              <a:t>Parhaiden eurooppalaisten langanvalmistajien langoista kudomme laadukkaat kankaat</a:t>
            </a:r>
          </a:p>
        </p:txBody>
      </p:sp>
      <p:sp>
        <p:nvSpPr>
          <p:cNvPr name="TextBox 6" id="6"/>
          <p:cNvSpPr txBox="true"/>
          <p:nvPr/>
        </p:nvSpPr>
        <p:spPr>
          <a:xfrm rot="0">
            <a:off x="2110019" y="2822701"/>
            <a:ext cx="4847272" cy="1255395"/>
          </a:xfrm>
          <a:prstGeom prst="rect">
            <a:avLst/>
          </a:prstGeom>
        </p:spPr>
        <p:txBody>
          <a:bodyPr anchor="t" rtlCol="false" tIns="0" lIns="0" bIns="0" rIns="0">
            <a:spAutoFit/>
          </a:bodyPr>
          <a:lstStyle/>
          <a:p>
            <a:pPr algn="ctr">
              <a:lnSpc>
                <a:spcPts val="5040"/>
              </a:lnSpc>
            </a:pPr>
            <a:r>
              <a:rPr lang="en-US" sz="3600" b="true">
                <a:solidFill>
                  <a:srgbClr val="897B6D"/>
                </a:solidFill>
                <a:latin typeface="Nunito Sans Regular Bold"/>
                <a:ea typeface="Nunito Sans Regular Bold"/>
                <a:cs typeface="Nunito Sans Regular Bold"/>
                <a:sym typeface="Nunito Sans Regular Bold"/>
              </a:rPr>
              <a:t>Ei ole harvinaisuus, </a:t>
            </a:r>
          </a:p>
          <a:p>
            <a:pPr algn="ctr">
              <a:lnSpc>
                <a:spcPts val="5040"/>
              </a:lnSpc>
            </a:pPr>
            <a:r>
              <a:rPr lang="en-US" b="true" sz="3600">
                <a:solidFill>
                  <a:srgbClr val="897B6D"/>
                </a:solidFill>
                <a:latin typeface="Nunito Sans Regular Bold"/>
                <a:ea typeface="Nunito Sans Regular Bold"/>
                <a:cs typeface="Nunito Sans Regular Bold"/>
                <a:sym typeface="Nunito Sans Regular Bold"/>
              </a:rPr>
              <a:t>vaan jokaisen saatavilla</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6F6F3"/>
        </a:solidFill>
      </p:bgPr>
    </p:bg>
    <p:spTree>
      <p:nvGrpSpPr>
        <p:cNvPr id="1" name=""/>
        <p:cNvGrpSpPr/>
        <p:nvPr/>
      </p:nvGrpSpPr>
      <p:grpSpPr>
        <a:xfrm>
          <a:off x="0" y="0"/>
          <a:ext cx="0" cy="0"/>
          <a:chOff x="0" y="0"/>
          <a:chExt cx="0" cy="0"/>
        </a:xfrm>
      </p:grpSpPr>
      <p:sp>
        <p:nvSpPr>
          <p:cNvPr name="Freeform 2" id="2"/>
          <p:cNvSpPr/>
          <p:nvPr/>
        </p:nvSpPr>
        <p:spPr>
          <a:xfrm flipH="false" flipV="false" rot="0">
            <a:off x="12116468" y="0"/>
            <a:ext cx="6171532" cy="10336132"/>
          </a:xfrm>
          <a:custGeom>
            <a:avLst/>
            <a:gdLst/>
            <a:ahLst/>
            <a:cxnLst/>
            <a:rect r="r" b="b" t="t" l="l"/>
            <a:pathLst>
              <a:path h="10336132" w="6171532">
                <a:moveTo>
                  <a:pt x="0" y="0"/>
                </a:moveTo>
                <a:lnTo>
                  <a:pt x="6171532" y="0"/>
                </a:lnTo>
                <a:lnTo>
                  <a:pt x="6171532" y="10336132"/>
                </a:lnTo>
                <a:lnTo>
                  <a:pt x="0" y="10336132"/>
                </a:lnTo>
                <a:lnTo>
                  <a:pt x="0" y="0"/>
                </a:lnTo>
                <a:close/>
              </a:path>
            </a:pathLst>
          </a:custGeom>
          <a:blipFill>
            <a:blip r:embed="rId2"/>
            <a:stretch>
              <a:fillRect l="0" t="0" r="0" b="0"/>
            </a:stretch>
          </a:blipFill>
        </p:spPr>
      </p:sp>
      <p:sp>
        <p:nvSpPr>
          <p:cNvPr name="Freeform 3" id="3"/>
          <p:cNvSpPr/>
          <p:nvPr/>
        </p:nvSpPr>
        <p:spPr>
          <a:xfrm flipH="false" flipV="false" rot="0">
            <a:off x="0" y="-17942"/>
            <a:ext cx="5410095" cy="10304942"/>
          </a:xfrm>
          <a:custGeom>
            <a:avLst/>
            <a:gdLst/>
            <a:ahLst/>
            <a:cxnLst/>
            <a:rect r="r" b="b" t="t" l="l"/>
            <a:pathLst>
              <a:path h="10304942" w="5410095">
                <a:moveTo>
                  <a:pt x="0" y="0"/>
                </a:moveTo>
                <a:lnTo>
                  <a:pt x="5410095" y="0"/>
                </a:lnTo>
                <a:lnTo>
                  <a:pt x="5410095" y="10304942"/>
                </a:lnTo>
                <a:lnTo>
                  <a:pt x="0" y="10304942"/>
                </a:lnTo>
                <a:lnTo>
                  <a:pt x="0" y="0"/>
                </a:lnTo>
                <a:close/>
              </a:path>
            </a:pathLst>
          </a:custGeom>
          <a:blipFill>
            <a:blip r:embed="rId3"/>
            <a:stretch>
              <a:fillRect l="0" t="0" r="0" b="0"/>
            </a:stretch>
          </a:blipFill>
        </p:spPr>
      </p:sp>
      <p:sp>
        <p:nvSpPr>
          <p:cNvPr name="Freeform 4" id="4"/>
          <p:cNvSpPr/>
          <p:nvPr/>
        </p:nvSpPr>
        <p:spPr>
          <a:xfrm flipH="false" flipV="false" rot="0">
            <a:off x="5976642" y="0"/>
            <a:ext cx="5565984" cy="3465527"/>
          </a:xfrm>
          <a:custGeom>
            <a:avLst/>
            <a:gdLst/>
            <a:ahLst/>
            <a:cxnLst/>
            <a:rect r="r" b="b" t="t" l="l"/>
            <a:pathLst>
              <a:path h="3465527" w="5565984">
                <a:moveTo>
                  <a:pt x="0" y="0"/>
                </a:moveTo>
                <a:lnTo>
                  <a:pt x="5565984" y="0"/>
                </a:lnTo>
                <a:lnTo>
                  <a:pt x="5565984" y="3465527"/>
                </a:lnTo>
                <a:lnTo>
                  <a:pt x="0" y="3465527"/>
                </a:lnTo>
                <a:lnTo>
                  <a:pt x="0" y="0"/>
                </a:lnTo>
                <a:close/>
              </a:path>
            </a:pathLst>
          </a:custGeom>
          <a:blipFill>
            <a:blip r:embed="rId4"/>
            <a:stretch>
              <a:fillRect l="-792" t="0" r="-2280" b="-120726"/>
            </a:stretch>
          </a:blipFill>
        </p:spPr>
      </p:sp>
      <p:sp>
        <p:nvSpPr>
          <p:cNvPr name="Freeform 5" id="5"/>
          <p:cNvSpPr/>
          <p:nvPr/>
        </p:nvSpPr>
        <p:spPr>
          <a:xfrm flipH="false" flipV="false" rot="0">
            <a:off x="6114955" y="5528623"/>
            <a:ext cx="5565984" cy="4174488"/>
          </a:xfrm>
          <a:custGeom>
            <a:avLst/>
            <a:gdLst/>
            <a:ahLst/>
            <a:cxnLst/>
            <a:rect r="r" b="b" t="t" l="l"/>
            <a:pathLst>
              <a:path h="4174488" w="5565984">
                <a:moveTo>
                  <a:pt x="0" y="0"/>
                </a:moveTo>
                <a:lnTo>
                  <a:pt x="5565983" y="0"/>
                </a:lnTo>
                <a:lnTo>
                  <a:pt x="5565983" y="4174487"/>
                </a:lnTo>
                <a:lnTo>
                  <a:pt x="0" y="4174487"/>
                </a:lnTo>
                <a:lnTo>
                  <a:pt x="0" y="0"/>
                </a:lnTo>
                <a:close/>
              </a:path>
            </a:pathLst>
          </a:custGeom>
          <a:blipFill>
            <a:blip r:embed="rId5"/>
            <a:stretch>
              <a:fillRect l="0" t="-38888" r="0" b="-38888"/>
            </a:stretch>
          </a:blipFill>
        </p:spPr>
      </p:sp>
      <p:sp>
        <p:nvSpPr>
          <p:cNvPr name="TextBox 6" id="6"/>
          <p:cNvSpPr txBox="true"/>
          <p:nvPr/>
        </p:nvSpPr>
        <p:spPr>
          <a:xfrm rot="0">
            <a:off x="6486315" y="3582168"/>
            <a:ext cx="4546638" cy="2241776"/>
          </a:xfrm>
          <a:prstGeom prst="rect">
            <a:avLst/>
          </a:prstGeom>
        </p:spPr>
        <p:txBody>
          <a:bodyPr anchor="t" rtlCol="false" tIns="0" lIns="0" bIns="0" rIns="0">
            <a:spAutoFit/>
          </a:bodyPr>
          <a:lstStyle/>
          <a:p>
            <a:pPr algn="ctr">
              <a:lnSpc>
                <a:spcPts val="4662"/>
              </a:lnSpc>
            </a:pPr>
            <a:r>
              <a:rPr lang="en-US" sz="3330" b="true">
                <a:solidFill>
                  <a:srgbClr val="4D4D4D"/>
                </a:solidFill>
                <a:latin typeface="Nunito Sans Regular Bold"/>
                <a:ea typeface="Nunito Sans Regular Bold"/>
                <a:cs typeface="Nunito Sans Regular Bold"/>
                <a:sym typeface="Nunito Sans Regular Bold"/>
              </a:rPr>
              <a:t>Luonnon supervoimat</a:t>
            </a:r>
          </a:p>
          <a:p>
            <a:pPr algn="ctr">
              <a:lnSpc>
                <a:spcPts val="4662"/>
              </a:lnSpc>
            </a:pPr>
            <a:r>
              <a:rPr lang="en-US" sz="3330" b="true">
                <a:solidFill>
                  <a:srgbClr val="4D4D4D"/>
                </a:solidFill>
                <a:latin typeface="Nunito Sans Regular Bold"/>
                <a:ea typeface="Nunito Sans Regular Bold"/>
                <a:cs typeface="Nunito Sans Regular Bold"/>
                <a:sym typeface="Nunito Sans Regular Bold"/>
              </a:rPr>
              <a:t>sisustuskankaissa</a:t>
            </a:r>
          </a:p>
          <a:p>
            <a:pPr algn="ctr">
              <a:lnSpc>
                <a:spcPts val="3979"/>
              </a:lnSpc>
            </a:pPr>
            <a:r>
              <a:rPr lang="en-US" sz="2030" b="true">
                <a:solidFill>
                  <a:srgbClr val="4D4D4D"/>
                </a:solidFill>
                <a:latin typeface="Nunito Sans Regular Bold"/>
                <a:ea typeface="Nunito Sans Regular Bold"/>
                <a:cs typeface="Nunito Sans Regular Bold"/>
                <a:sym typeface="Nunito Sans Regular Bold"/>
              </a:rPr>
              <a:t>VILLA, PELLAVA, PUUVILLA</a:t>
            </a:r>
          </a:p>
          <a:p>
            <a:pPr algn="ctr">
              <a:lnSpc>
                <a:spcPts val="2165"/>
              </a:lnSpc>
            </a:pPr>
          </a:p>
          <a:p>
            <a:pPr algn="ctr">
              <a:lnSpc>
                <a:spcPts val="2312"/>
              </a:lnSpc>
            </a:pPr>
          </a:p>
        </p:txBody>
      </p:sp>
      <p:sp>
        <p:nvSpPr>
          <p:cNvPr name="Freeform 7" id="7"/>
          <p:cNvSpPr/>
          <p:nvPr/>
        </p:nvSpPr>
        <p:spPr>
          <a:xfrm flipH="false" flipV="false" rot="0">
            <a:off x="0" y="9703110"/>
            <a:ext cx="1641176" cy="583890"/>
          </a:xfrm>
          <a:custGeom>
            <a:avLst/>
            <a:gdLst/>
            <a:ahLst/>
            <a:cxnLst/>
            <a:rect r="r" b="b" t="t" l="l"/>
            <a:pathLst>
              <a:path h="583890" w="1641176">
                <a:moveTo>
                  <a:pt x="0" y="0"/>
                </a:moveTo>
                <a:lnTo>
                  <a:pt x="1641176" y="0"/>
                </a:lnTo>
                <a:lnTo>
                  <a:pt x="1641176" y="583890"/>
                </a:lnTo>
                <a:lnTo>
                  <a:pt x="0" y="583890"/>
                </a:lnTo>
                <a:lnTo>
                  <a:pt x="0" y="0"/>
                </a:lnTo>
                <a:close/>
              </a:path>
            </a:pathLst>
          </a:custGeom>
          <a:blipFill>
            <a:blip r:embed="rId6"/>
            <a:stretch>
              <a:fillRect l="-599" t="0" r="-599" b="0"/>
            </a:stretch>
          </a:blipFill>
        </p:spPr>
      </p:sp>
      <p:sp>
        <p:nvSpPr>
          <p:cNvPr name="TextBox 8" id="8"/>
          <p:cNvSpPr txBox="true"/>
          <p:nvPr/>
        </p:nvSpPr>
        <p:spPr>
          <a:xfrm rot="0">
            <a:off x="6233268" y="9789632"/>
            <a:ext cx="5329358" cy="372746"/>
          </a:xfrm>
          <a:prstGeom prst="rect">
            <a:avLst/>
          </a:prstGeom>
        </p:spPr>
        <p:txBody>
          <a:bodyPr anchor="t" rtlCol="false" tIns="0" lIns="0" bIns="0" rIns="0">
            <a:spAutoFit/>
          </a:bodyPr>
          <a:lstStyle/>
          <a:p>
            <a:pPr algn="ctr">
              <a:lnSpc>
                <a:spcPts val="3079"/>
              </a:lnSpc>
            </a:pPr>
            <a:r>
              <a:rPr lang="en-US" sz="2199">
                <a:solidFill>
                  <a:srgbClr val="000000"/>
                </a:solidFill>
                <a:latin typeface="Open Sans Light"/>
                <a:ea typeface="Open Sans Light"/>
                <a:cs typeface="Open Sans Light"/>
                <a:sym typeface="Open Sans Light"/>
              </a:rPr>
              <a:t>KUUSIMETSÄ, KLASSIK, KEHRÄ, ANJA</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6F6F3"/>
        </a:solidFill>
      </p:bgPr>
    </p:bg>
    <p:spTree>
      <p:nvGrpSpPr>
        <p:cNvPr id="1" name=""/>
        <p:cNvGrpSpPr/>
        <p:nvPr/>
      </p:nvGrpSpPr>
      <p:grpSpPr>
        <a:xfrm>
          <a:off x="0" y="0"/>
          <a:ext cx="0" cy="0"/>
          <a:chOff x="0" y="0"/>
          <a:chExt cx="0" cy="0"/>
        </a:xfrm>
      </p:grpSpPr>
      <p:sp>
        <p:nvSpPr>
          <p:cNvPr name="Freeform 2" id="2"/>
          <p:cNvSpPr/>
          <p:nvPr/>
        </p:nvSpPr>
        <p:spPr>
          <a:xfrm flipH="false" flipV="false" rot="0">
            <a:off x="8534132" y="660322"/>
            <a:ext cx="2869598" cy="2580129"/>
          </a:xfrm>
          <a:custGeom>
            <a:avLst/>
            <a:gdLst/>
            <a:ahLst/>
            <a:cxnLst/>
            <a:rect r="r" b="b" t="t" l="l"/>
            <a:pathLst>
              <a:path h="2580129" w="2869598">
                <a:moveTo>
                  <a:pt x="0" y="0"/>
                </a:moveTo>
                <a:lnTo>
                  <a:pt x="2869598" y="0"/>
                </a:lnTo>
                <a:lnTo>
                  <a:pt x="2869598" y="2580130"/>
                </a:lnTo>
                <a:lnTo>
                  <a:pt x="0" y="2580130"/>
                </a:lnTo>
                <a:lnTo>
                  <a:pt x="0" y="0"/>
                </a:lnTo>
                <a:close/>
              </a:path>
            </a:pathLst>
          </a:custGeom>
          <a:blipFill>
            <a:blip r:embed="rId2"/>
            <a:stretch>
              <a:fillRect l="-2022" t="0" r="-2022" b="0"/>
            </a:stretch>
          </a:blipFill>
        </p:spPr>
      </p:sp>
      <p:sp>
        <p:nvSpPr>
          <p:cNvPr name="Freeform 3" id="3"/>
          <p:cNvSpPr/>
          <p:nvPr/>
        </p:nvSpPr>
        <p:spPr>
          <a:xfrm flipH="false" flipV="false" rot="0">
            <a:off x="921124" y="9285374"/>
            <a:ext cx="538832" cy="238066"/>
          </a:xfrm>
          <a:custGeom>
            <a:avLst/>
            <a:gdLst/>
            <a:ahLst/>
            <a:cxnLst/>
            <a:rect r="r" b="b" t="t" l="l"/>
            <a:pathLst>
              <a:path h="238066" w="538832">
                <a:moveTo>
                  <a:pt x="0" y="0"/>
                </a:moveTo>
                <a:lnTo>
                  <a:pt x="538831" y="0"/>
                </a:lnTo>
                <a:lnTo>
                  <a:pt x="538831" y="238065"/>
                </a:lnTo>
                <a:lnTo>
                  <a:pt x="0" y="2380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8534132" y="3853435"/>
            <a:ext cx="2869598" cy="2580129"/>
          </a:xfrm>
          <a:custGeom>
            <a:avLst/>
            <a:gdLst/>
            <a:ahLst/>
            <a:cxnLst/>
            <a:rect r="r" b="b" t="t" l="l"/>
            <a:pathLst>
              <a:path h="2580129" w="2869598">
                <a:moveTo>
                  <a:pt x="0" y="0"/>
                </a:moveTo>
                <a:lnTo>
                  <a:pt x="2869598" y="0"/>
                </a:lnTo>
                <a:lnTo>
                  <a:pt x="2869598" y="2580130"/>
                </a:lnTo>
                <a:lnTo>
                  <a:pt x="0" y="2580130"/>
                </a:lnTo>
                <a:lnTo>
                  <a:pt x="0" y="0"/>
                </a:lnTo>
                <a:close/>
              </a:path>
            </a:pathLst>
          </a:custGeom>
          <a:blipFill>
            <a:blip r:embed="rId5"/>
            <a:stretch>
              <a:fillRect l="0" t="-5609" r="0" b="-5609"/>
            </a:stretch>
          </a:blipFill>
        </p:spPr>
      </p:sp>
      <p:sp>
        <p:nvSpPr>
          <p:cNvPr name="Freeform 5" id="5"/>
          <p:cNvSpPr/>
          <p:nvPr/>
        </p:nvSpPr>
        <p:spPr>
          <a:xfrm flipH="false" flipV="false" rot="0">
            <a:off x="8534132" y="7069677"/>
            <a:ext cx="2869598" cy="2557000"/>
          </a:xfrm>
          <a:custGeom>
            <a:avLst/>
            <a:gdLst/>
            <a:ahLst/>
            <a:cxnLst/>
            <a:rect r="r" b="b" t="t" l="l"/>
            <a:pathLst>
              <a:path h="2557000" w="2869598">
                <a:moveTo>
                  <a:pt x="0" y="0"/>
                </a:moveTo>
                <a:lnTo>
                  <a:pt x="2869598" y="0"/>
                </a:lnTo>
                <a:lnTo>
                  <a:pt x="2869598" y="2557001"/>
                </a:lnTo>
                <a:lnTo>
                  <a:pt x="0" y="2557001"/>
                </a:lnTo>
                <a:lnTo>
                  <a:pt x="0" y="0"/>
                </a:lnTo>
                <a:close/>
              </a:path>
            </a:pathLst>
          </a:custGeom>
          <a:blipFill>
            <a:blip r:embed="rId6"/>
            <a:stretch>
              <a:fillRect l="-3729" t="-54497" r="-37490" b="-3986"/>
            </a:stretch>
          </a:blipFill>
        </p:spPr>
      </p:sp>
      <p:sp>
        <p:nvSpPr>
          <p:cNvPr name="Freeform 6" id="6"/>
          <p:cNvSpPr/>
          <p:nvPr/>
        </p:nvSpPr>
        <p:spPr>
          <a:xfrm flipH="false" flipV="false" rot="0">
            <a:off x="921124" y="7069677"/>
            <a:ext cx="2833628" cy="2524949"/>
          </a:xfrm>
          <a:custGeom>
            <a:avLst/>
            <a:gdLst/>
            <a:ahLst/>
            <a:cxnLst/>
            <a:rect r="r" b="b" t="t" l="l"/>
            <a:pathLst>
              <a:path h="2524949" w="2833628">
                <a:moveTo>
                  <a:pt x="0" y="0"/>
                </a:moveTo>
                <a:lnTo>
                  <a:pt x="2833628" y="0"/>
                </a:lnTo>
                <a:lnTo>
                  <a:pt x="2833628" y="2524950"/>
                </a:lnTo>
                <a:lnTo>
                  <a:pt x="0" y="2524950"/>
                </a:lnTo>
                <a:lnTo>
                  <a:pt x="0" y="0"/>
                </a:lnTo>
                <a:close/>
              </a:path>
            </a:pathLst>
          </a:custGeom>
          <a:blipFill>
            <a:blip r:embed="rId7"/>
            <a:stretch>
              <a:fillRect l="0" t="-6112" r="0" b="-6112"/>
            </a:stretch>
          </a:blipFill>
        </p:spPr>
      </p:sp>
      <p:sp>
        <p:nvSpPr>
          <p:cNvPr name="Freeform 7" id="7"/>
          <p:cNvSpPr/>
          <p:nvPr/>
        </p:nvSpPr>
        <p:spPr>
          <a:xfrm flipH="false" flipV="false" rot="0">
            <a:off x="4997847" y="7069677"/>
            <a:ext cx="2833628" cy="2524949"/>
          </a:xfrm>
          <a:custGeom>
            <a:avLst/>
            <a:gdLst/>
            <a:ahLst/>
            <a:cxnLst/>
            <a:rect r="r" b="b" t="t" l="l"/>
            <a:pathLst>
              <a:path h="2524949" w="2833628">
                <a:moveTo>
                  <a:pt x="0" y="0"/>
                </a:moveTo>
                <a:lnTo>
                  <a:pt x="2833628" y="0"/>
                </a:lnTo>
                <a:lnTo>
                  <a:pt x="2833628" y="2524950"/>
                </a:lnTo>
                <a:lnTo>
                  <a:pt x="0" y="2524950"/>
                </a:lnTo>
                <a:lnTo>
                  <a:pt x="0" y="0"/>
                </a:lnTo>
                <a:close/>
              </a:path>
            </a:pathLst>
          </a:custGeom>
          <a:blipFill>
            <a:blip r:embed="rId8"/>
            <a:stretch>
              <a:fillRect l="0" t="-6112" r="0" b="-6112"/>
            </a:stretch>
          </a:blipFill>
        </p:spPr>
      </p:sp>
      <p:sp>
        <p:nvSpPr>
          <p:cNvPr name="Freeform 8" id="8"/>
          <p:cNvSpPr/>
          <p:nvPr/>
        </p:nvSpPr>
        <p:spPr>
          <a:xfrm flipH="false" flipV="false" rot="0">
            <a:off x="16646824" y="9703110"/>
            <a:ext cx="1641176" cy="583890"/>
          </a:xfrm>
          <a:custGeom>
            <a:avLst/>
            <a:gdLst/>
            <a:ahLst/>
            <a:cxnLst/>
            <a:rect r="r" b="b" t="t" l="l"/>
            <a:pathLst>
              <a:path h="583890" w="1641176">
                <a:moveTo>
                  <a:pt x="0" y="0"/>
                </a:moveTo>
                <a:lnTo>
                  <a:pt x="1641176" y="0"/>
                </a:lnTo>
                <a:lnTo>
                  <a:pt x="1641176" y="583890"/>
                </a:lnTo>
                <a:lnTo>
                  <a:pt x="0" y="583890"/>
                </a:lnTo>
                <a:lnTo>
                  <a:pt x="0" y="0"/>
                </a:lnTo>
                <a:close/>
              </a:path>
            </a:pathLst>
          </a:custGeom>
          <a:blipFill>
            <a:blip r:embed="rId9"/>
            <a:stretch>
              <a:fillRect l="-599" t="0" r="-599" b="0"/>
            </a:stretch>
          </a:blipFill>
        </p:spPr>
      </p:sp>
      <p:sp>
        <p:nvSpPr>
          <p:cNvPr name="Freeform 9" id="9"/>
          <p:cNvSpPr/>
          <p:nvPr/>
        </p:nvSpPr>
        <p:spPr>
          <a:xfrm flipH="false" flipV="false" rot="0">
            <a:off x="921124" y="660322"/>
            <a:ext cx="6877414" cy="5062362"/>
          </a:xfrm>
          <a:custGeom>
            <a:avLst/>
            <a:gdLst/>
            <a:ahLst/>
            <a:cxnLst/>
            <a:rect r="r" b="b" t="t" l="l"/>
            <a:pathLst>
              <a:path h="5062362" w="6877414">
                <a:moveTo>
                  <a:pt x="0" y="0"/>
                </a:moveTo>
                <a:lnTo>
                  <a:pt x="6877413" y="0"/>
                </a:lnTo>
                <a:lnTo>
                  <a:pt x="6877413" y="5062362"/>
                </a:lnTo>
                <a:lnTo>
                  <a:pt x="0" y="5062362"/>
                </a:lnTo>
                <a:lnTo>
                  <a:pt x="0" y="0"/>
                </a:lnTo>
                <a:close/>
              </a:path>
            </a:pathLst>
          </a:custGeom>
          <a:blipFill>
            <a:blip r:embed="rId10"/>
            <a:stretch>
              <a:fillRect l="-16435" t="-41763" r="0" b="-69145"/>
            </a:stretch>
          </a:blipFill>
        </p:spPr>
      </p:sp>
      <p:grpSp>
        <p:nvGrpSpPr>
          <p:cNvPr name="Group 10" id="10"/>
          <p:cNvGrpSpPr/>
          <p:nvPr/>
        </p:nvGrpSpPr>
        <p:grpSpPr>
          <a:xfrm rot="0">
            <a:off x="1042644" y="4967002"/>
            <a:ext cx="6423046" cy="1758026"/>
            <a:chOff x="0" y="0"/>
            <a:chExt cx="8564061" cy="2344034"/>
          </a:xfrm>
        </p:grpSpPr>
        <p:sp>
          <p:nvSpPr>
            <p:cNvPr name="TextBox 11" id="11"/>
            <p:cNvSpPr txBox="true"/>
            <p:nvPr/>
          </p:nvSpPr>
          <p:spPr>
            <a:xfrm rot="0">
              <a:off x="0" y="-66675"/>
              <a:ext cx="8564061" cy="910971"/>
            </a:xfrm>
            <a:prstGeom prst="rect">
              <a:avLst/>
            </a:prstGeom>
          </p:spPr>
          <p:txBody>
            <a:bodyPr anchor="t" rtlCol="false" tIns="0" lIns="0" bIns="0" rIns="0">
              <a:spAutoFit/>
            </a:bodyPr>
            <a:lstStyle/>
            <a:p>
              <a:pPr algn="l">
                <a:lnSpc>
                  <a:spcPts val="5754"/>
                </a:lnSpc>
              </a:pPr>
            </a:p>
          </p:txBody>
        </p:sp>
        <p:sp>
          <p:nvSpPr>
            <p:cNvPr name="TextBox 12" id="12"/>
            <p:cNvSpPr txBox="true"/>
            <p:nvPr/>
          </p:nvSpPr>
          <p:spPr>
            <a:xfrm rot="0">
              <a:off x="0" y="1286759"/>
              <a:ext cx="8564061" cy="1057275"/>
            </a:xfrm>
            <a:prstGeom prst="rect">
              <a:avLst/>
            </a:prstGeom>
          </p:spPr>
          <p:txBody>
            <a:bodyPr anchor="t" rtlCol="false" tIns="0" lIns="0" bIns="0" rIns="0">
              <a:spAutoFit/>
            </a:bodyPr>
            <a:lstStyle/>
            <a:p>
              <a:pPr algn="l">
                <a:lnSpc>
                  <a:spcPts val="2160"/>
                </a:lnSpc>
              </a:pPr>
              <a:r>
                <a:rPr lang="en-US" sz="1800" b="true">
                  <a:solidFill>
                    <a:srgbClr val="4D4D4D"/>
                  </a:solidFill>
                  <a:latin typeface="Nunito Sans Regular Bold"/>
                  <a:ea typeface="Nunito Sans Regular Bold"/>
                  <a:cs typeface="Nunito Sans Regular Bold"/>
                  <a:sym typeface="Nunito Sans Regular Bold"/>
                </a:rPr>
                <a:t>Sertifioidut materiaalit: </a:t>
              </a:r>
            </a:p>
            <a:p>
              <a:pPr algn="l">
                <a:lnSpc>
                  <a:spcPts val="2160"/>
                </a:lnSpc>
              </a:pPr>
              <a:r>
                <a:rPr lang="en-US" sz="1800" b="true">
                  <a:solidFill>
                    <a:srgbClr val="4D4D4D"/>
                  </a:solidFill>
                  <a:latin typeface="Nunito Sans Regular Bold"/>
                  <a:ea typeface="Nunito Sans Regular Bold"/>
                  <a:cs typeface="Nunito Sans Regular Bold"/>
                  <a:sym typeface="Nunito Sans Regular Bold"/>
                </a:rPr>
                <a:t>Öko-Tex, Bluesign, Mulesing-free, REACH, </a:t>
              </a:r>
            </a:p>
            <a:p>
              <a:pPr algn="l">
                <a:lnSpc>
                  <a:spcPts val="2160"/>
                </a:lnSpc>
              </a:pPr>
              <a:r>
                <a:rPr lang="en-US" sz="1800" b="true">
                  <a:solidFill>
                    <a:srgbClr val="4D4D4D"/>
                  </a:solidFill>
                  <a:latin typeface="Nunito Sans Regular Bold"/>
                  <a:ea typeface="Nunito Sans Regular Bold"/>
                  <a:cs typeface="Nunito Sans Regular Bold"/>
                  <a:sym typeface="Nunito Sans Regular Bold"/>
                </a:rPr>
                <a:t>R-W-S, GOTS, ISO9001</a:t>
              </a:r>
            </a:p>
          </p:txBody>
        </p:sp>
      </p:grpSp>
      <p:sp>
        <p:nvSpPr>
          <p:cNvPr name="TextBox 13" id="13"/>
          <p:cNvSpPr txBox="true"/>
          <p:nvPr/>
        </p:nvSpPr>
        <p:spPr>
          <a:xfrm rot="0">
            <a:off x="11945922" y="1015479"/>
            <a:ext cx="5313378" cy="390525"/>
          </a:xfrm>
          <a:prstGeom prst="rect">
            <a:avLst/>
          </a:prstGeom>
        </p:spPr>
        <p:txBody>
          <a:bodyPr anchor="t" rtlCol="false" tIns="0" lIns="0" bIns="0" rIns="0">
            <a:spAutoFit/>
          </a:bodyPr>
          <a:lstStyle/>
          <a:p>
            <a:pPr algn="l">
              <a:lnSpc>
                <a:spcPts val="3000"/>
              </a:lnSpc>
            </a:pPr>
            <a:r>
              <a:rPr lang="en-US" b="true" sz="2500">
                <a:solidFill>
                  <a:srgbClr val="4D4D4D"/>
                </a:solidFill>
                <a:latin typeface="Nunito Sans Regular Bold"/>
                <a:ea typeface="Nunito Sans Regular Bold"/>
                <a:cs typeface="Nunito Sans Regular Bold"/>
                <a:sym typeface="Nunito Sans Regular Bold"/>
              </a:rPr>
              <a:t>MATERIAALIT </a:t>
            </a:r>
          </a:p>
        </p:txBody>
      </p:sp>
      <p:sp>
        <p:nvSpPr>
          <p:cNvPr name="TextBox 14" id="14"/>
          <p:cNvSpPr txBox="true"/>
          <p:nvPr/>
        </p:nvSpPr>
        <p:spPr>
          <a:xfrm rot="0">
            <a:off x="11945922" y="1546209"/>
            <a:ext cx="5313378" cy="1868805"/>
          </a:xfrm>
          <a:prstGeom prst="rect">
            <a:avLst/>
          </a:prstGeom>
        </p:spPr>
        <p:txBody>
          <a:bodyPr anchor="t" rtlCol="false" tIns="0" lIns="0" bIns="0" rIns="0">
            <a:spAutoFit/>
          </a:bodyPr>
          <a:lstStyle/>
          <a:p>
            <a:pPr algn="l">
              <a:lnSpc>
                <a:spcPts val="2520"/>
              </a:lnSpc>
            </a:pPr>
            <a:r>
              <a:rPr lang="en-US" sz="1800">
                <a:solidFill>
                  <a:srgbClr val="4D4D4D"/>
                </a:solidFill>
                <a:latin typeface="Nunito Sans Regular"/>
                <a:ea typeface="Nunito Sans Regular"/>
                <a:cs typeface="Nunito Sans Regular"/>
                <a:sym typeface="Nunito Sans Regular"/>
              </a:rPr>
              <a:t>Kankaat kudomme materiaaleista, jotka ovat itsessään niin hyviä, etteivät ne vaadi kangasta vahvistavia liima- tai massapohjauksia. Pyrimme välttämään kaikkien jälkikäsittelyaineiden lisäämistä kankaisiimme, emmekä näin ollen palosuojaa tai laita likaahylkivyyskäsittelyjä kuin erityispyynnöistä.</a:t>
            </a:r>
          </a:p>
        </p:txBody>
      </p:sp>
      <p:sp>
        <p:nvSpPr>
          <p:cNvPr name="TextBox 15" id="15"/>
          <p:cNvSpPr txBox="true"/>
          <p:nvPr/>
        </p:nvSpPr>
        <p:spPr>
          <a:xfrm rot="0">
            <a:off x="11966275" y="3985225"/>
            <a:ext cx="5097631" cy="381000"/>
          </a:xfrm>
          <a:prstGeom prst="rect">
            <a:avLst/>
          </a:prstGeom>
        </p:spPr>
        <p:txBody>
          <a:bodyPr anchor="t" rtlCol="false" tIns="0" lIns="0" bIns="0" rIns="0">
            <a:spAutoFit/>
          </a:bodyPr>
          <a:lstStyle/>
          <a:p>
            <a:pPr algn="l">
              <a:lnSpc>
                <a:spcPts val="2999"/>
              </a:lnSpc>
            </a:pPr>
            <a:r>
              <a:rPr lang="en-US" b="true" sz="2499">
                <a:solidFill>
                  <a:srgbClr val="4D4D4D"/>
                </a:solidFill>
                <a:latin typeface="Nunito Sans Regular Bold"/>
                <a:ea typeface="Nunito Sans Regular Bold"/>
                <a:cs typeface="Nunito Sans Regular Bold"/>
                <a:sym typeface="Nunito Sans Regular Bold"/>
              </a:rPr>
              <a:t>LAATU </a:t>
            </a:r>
          </a:p>
        </p:txBody>
      </p:sp>
      <p:sp>
        <p:nvSpPr>
          <p:cNvPr name="TextBox 16" id="16"/>
          <p:cNvSpPr txBox="true"/>
          <p:nvPr/>
        </p:nvSpPr>
        <p:spPr>
          <a:xfrm rot="0">
            <a:off x="11966275" y="4768560"/>
            <a:ext cx="5293025" cy="1554480"/>
          </a:xfrm>
          <a:prstGeom prst="rect">
            <a:avLst/>
          </a:prstGeom>
        </p:spPr>
        <p:txBody>
          <a:bodyPr anchor="t" rtlCol="false" tIns="0" lIns="0" bIns="0" rIns="0">
            <a:spAutoFit/>
          </a:bodyPr>
          <a:lstStyle/>
          <a:p>
            <a:pPr algn="l">
              <a:lnSpc>
                <a:spcPts val="2520"/>
              </a:lnSpc>
            </a:pPr>
            <a:r>
              <a:rPr lang="en-US" sz="1800">
                <a:solidFill>
                  <a:srgbClr val="4D4D4D"/>
                </a:solidFill>
                <a:latin typeface="Nunito Sans Regular"/>
                <a:ea typeface="Nunito Sans Regular"/>
                <a:cs typeface="Nunito Sans Regular"/>
                <a:sym typeface="Nunito Sans Regular"/>
              </a:rPr>
              <a:t>Pitkä tietotaito kutomisesta takaa korkean laadun, johon eivät pelkästään tietokoneet riitä. Mukana on vielä paljon käsityötä. Tuotanto omassa kutomossa ja lähialueen värjäämössä on tasalaatuisen ja varman toimituksen perusta.</a:t>
            </a:r>
          </a:p>
        </p:txBody>
      </p:sp>
      <p:sp>
        <p:nvSpPr>
          <p:cNvPr name="TextBox 17" id="17"/>
          <p:cNvSpPr txBox="true"/>
          <p:nvPr/>
        </p:nvSpPr>
        <p:spPr>
          <a:xfrm rot="0">
            <a:off x="11966275" y="7009656"/>
            <a:ext cx="5097631" cy="390525"/>
          </a:xfrm>
          <a:prstGeom prst="rect">
            <a:avLst/>
          </a:prstGeom>
        </p:spPr>
        <p:txBody>
          <a:bodyPr anchor="t" rtlCol="false" tIns="0" lIns="0" bIns="0" rIns="0">
            <a:spAutoFit/>
          </a:bodyPr>
          <a:lstStyle/>
          <a:p>
            <a:pPr algn="l">
              <a:lnSpc>
                <a:spcPts val="3000"/>
              </a:lnSpc>
            </a:pPr>
            <a:r>
              <a:rPr lang="en-US" b="true" sz="2500">
                <a:solidFill>
                  <a:srgbClr val="4D4D4D"/>
                </a:solidFill>
                <a:latin typeface="Nunito Sans Regular Bold"/>
                <a:ea typeface="Nunito Sans Regular Bold"/>
                <a:cs typeface="Nunito Sans Regular Bold"/>
                <a:sym typeface="Nunito Sans Regular Bold"/>
              </a:rPr>
              <a:t>VALMISTUS </a:t>
            </a:r>
          </a:p>
        </p:txBody>
      </p:sp>
      <p:sp>
        <p:nvSpPr>
          <p:cNvPr name="TextBox 18" id="18"/>
          <p:cNvSpPr txBox="true"/>
          <p:nvPr/>
        </p:nvSpPr>
        <p:spPr>
          <a:xfrm rot="0">
            <a:off x="11966275" y="8061452"/>
            <a:ext cx="5293025" cy="1263015"/>
          </a:xfrm>
          <a:prstGeom prst="rect">
            <a:avLst/>
          </a:prstGeom>
        </p:spPr>
        <p:txBody>
          <a:bodyPr anchor="t" rtlCol="false" tIns="0" lIns="0" bIns="0" rIns="0">
            <a:spAutoFit/>
          </a:bodyPr>
          <a:lstStyle/>
          <a:p>
            <a:pPr algn="l">
              <a:lnSpc>
                <a:spcPts val="2520"/>
              </a:lnSpc>
            </a:pPr>
            <a:r>
              <a:rPr lang="en-US" sz="1800">
                <a:solidFill>
                  <a:srgbClr val="4D4D4D"/>
                </a:solidFill>
                <a:latin typeface="Nunito Sans Regular"/>
                <a:ea typeface="Nunito Sans Regular"/>
                <a:cs typeface="Nunito Sans Regular"/>
                <a:sym typeface="Nunito Sans Regular"/>
              </a:rPr>
              <a:t>Haluamme säilyttää ainutlaatuisen osaamisemme Suomessa ja vaalia suomalaisia tekstiiliteollisuuden perinteitä. Tuotantomme on nyt ja tulevaisuudessa ainoastaan Suomessa ja Lapualla.</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337403" y="0"/>
            <a:ext cx="11950597" cy="6906110"/>
          </a:xfrm>
          <a:custGeom>
            <a:avLst/>
            <a:gdLst/>
            <a:ahLst/>
            <a:cxnLst/>
            <a:rect r="r" b="b" t="t" l="l"/>
            <a:pathLst>
              <a:path h="6906110" w="11950597">
                <a:moveTo>
                  <a:pt x="0" y="0"/>
                </a:moveTo>
                <a:lnTo>
                  <a:pt x="11950597" y="0"/>
                </a:lnTo>
                <a:lnTo>
                  <a:pt x="11950597" y="6906110"/>
                </a:lnTo>
                <a:lnTo>
                  <a:pt x="0" y="6906110"/>
                </a:lnTo>
                <a:lnTo>
                  <a:pt x="0" y="0"/>
                </a:lnTo>
                <a:close/>
              </a:path>
            </a:pathLst>
          </a:custGeom>
          <a:blipFill>
            <a:blip r:embed="rId2"/>
            <a:stretch>
              <a:fillRect l="0" t="-15587" r="0" b="0"/>
            </a:stretch>
          </a:blipFill>
        </p:spPr>
      </p:sp>
      <p:sp>
        <p:nvSpPr>
          <p:cNvPr name="Freeform 3" id="3"/>
          <p:cNvSpPr/>
          <p:nvPr/>
        </p:nvSpPr>
        <p:spPr>
          <a:xfrm flipH="false" flipV="false" rot="0">
            <a:off x="3503709" y="7671997"/>
            <a:ext cx="1489595" cy="1489595"/>
          </a:xfrm>
          <a:custGeom>
            <a:avLst/>
            <a:gdLst/>
            <a:ahLst/>
            <a:cxnLst/>
            <a:rect r="r" b="b" t="t" l="l"/>
            <a:pathLst>
              <a:path h="1489595" w="1489595">
                <a:moveTo>
                  <a:pt x="0" y="0"/>
                </a:moveTo>
                <a:lnTo>
                  <a:pt x="1489595" y="0"/>
                </a:lnTo>
                <a:lnTo>
                  <a:pt x="1489595" y="1489595"/>
                </a:lnTo>
                <a:lnTo>
                  <a:pt x="0" y="1489595"/>
                </a:lnTo>
                <a:lnTo>
                  <a:pt x="0" y="0"/>
                </a:lnTo>
                <a:close/>
              </a:path>
            </a:pathLst>
          </a:custGeom>
          <a:blipFill>
            <a:blip r:embed="rId3"/>
            <a:stretch>
              <a:fillRect l="0" t="0" r="0" b="0"/>
            </a:stretch>
          </a:blipFill>
        </p:spPr>
      </p:sp>
      <p:grpSp>
        <p:nvGrpSpPr>
          <p:cNvPr name="Group 4" id="4"/>
          <p:cNvGrpSpPr>
            <a:grpSpLocks noChangeAspect="true"/>
          </p:cNvGrpSpPr>
          <p:nvPr/>
        </p:nvGrpSpPr>
        <p:grpSpPr>
          <a:xfrm rot="0">
            <a:off x="1497488" y="7413684"/>
            <a:ext cx="2006222" cy="2006222"/>
            <a:chOff x="0" y="0"/>
            <a:chExt cx="6350000" cy="6350000"/>
          </a:xfrm>
        </p:grpSpPr>
        <p:sp>
          <p:nvSpPr>
            <p:cNvPr name="Freeform 5" id="5"/>
            <p:cNvSpPr/>
            <p:nvPr/>
          </p:nvSpPr>
          <p:spPr>
            <a:xfrm flipH="false" flipV="false" rot="0">
              <a:off x="0" y="0"/>
              <a:ext cx="6350000" cy="6351270"/>
            </a:xfrm>
            <a:custGeom>
              <a:avLst/>
              <a:gdLst/>
              <a:ahLst/>
              <a:cxnLst/>
              <a:rect r="r" b="b" t="t" l="l"/>
              <a:pathLst>
                <a:path h="6351270" w="635000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4"/>
              <a:stretch>
                <a:fillRect l="-10" t="0" r="-10" b="0"/>
              </a:stretch>
            </a:blipFill>
          </p:spPr>
        </p:sp>
      </p:grpSp>
      <p:grpSp>
        <p:nvGrpSpPr>
          <p:cNvPr name="Group 6" id="6"/>
          <p:cNvGrpSpPr/>
          <p:nvPr/>
        </p:nvGrpSpPr>
        <p:grpSpPr>
          <a:xfrm rot="0">
            <a:off x="859872" y="1363345"/>
            <a:ext cx="4771048" cy="5363017"/>
            <a:chOff x="0" y="0"/>
            <a:chExt cx="6361398" cy="7150689"/>
          </a:xfrm>
        </p:grpSpPr>
        <p:sp>
          <p:nvSpPr>
            <p:cNvPr name="TextBox 7" id="7"/>
            <p:cNvSpPr txBox="true"/>
            <p:nvPr/>
          </p:nvSpPr>
          <p:spPr>
            <a:xfrm rot="0">
              <a:off x="0" y="-142875"/>
              <a:ext cx="6361398" cy="3874981"/>
            </a:xfrm>
            <a:prstGeom prst="rect">
              <a:avLst/>
            </a:prstGeom>
          </p:spPr>
          <p:txBody>
            <a:bodyPr anchor="t" rtlCol="false" tIns="0" lIns="0" bIns="0" rIns="0">
              <a:spAutoFit/>
            </a:bodyPr>
            <a:lstStyle/>
            <a:p>
              <a:pPr algn="ctr">
                <a:lnSpc>
                  <a:spcPts val="5920"/>
                </a:lnSpc>
              </a:pPr>
              <a:r>
                <a:rPr lang="en-US" b="true" sz="3700" spc="-74">
                  <a:solidFill>
                    <a:srgbClr val="897B6D"/>
                  </a:solidFill>
                  <a:latin typeface="Nunito Sans Regular Bold"/>
                  <a:ea typeface="Nunito Sans Regular Bold"/>
                  <a:cs typeface="Nunito Sans Regular Bold"/>
                  <a:sym typeface="Nunito Sans Regular Bold"/>
                </a:rPr>
                <a:t>ANNALA KUTOO</a:t>
              </a:r>
            </a:p>
            <a:p>
              <a:pPr algn="ctr">
                <a:lnSpc>
                  <a:spcPts val="5920"/>
                </a:lnSpc>
              </a:pPr>
              <a:r>
                <a:rPr lang="en-US" b="true" sz="3700" spc="-74">
                  <a:solidFill>
                    <a:srgbClr val="897B6D"/>
                  </a:solidFill>
                  <a:latin typeface="Nunito Sans Regular Bold"/>
                  <a:ea typeface="Nunito Sans Regular Bold"/>
                  <a:cs typeface="Nunito Sans Regular Bold"/>
                  <a:sym typeface="Nunito Sans Regular Bold"/>
                </a:rPr>
                <a:t>TARINOITA ELÄMÄNLANGOISTA</a:t>
              </a:r>
            </a:p>
            <a:p>
              <a:pPr algn="ctr">
                <a:lnSpc>
                  <a:spcPts val="5920"/>
                </a:lnSpc>
              </a:pPr>
            </a:p>
          </p:txBody>
        </p:sp>
        <p:sp>
          <p:nvSpPr>
            <p:cNvPr name="TextBox 8" id="8"/>
            <p:cNvSpPr txBox="true"/>
            <p:nvPr/>
          </p:nvSpPr>
          <p:spPr>
            <a:xfrm rot="0">
              <a:off x="0" y="3980769"/>
              <a:ext cx="6361398" cy="3169920"/>
            </a:xfrm>
            <a:prstGeom prst="rect">
              <a:avLst/>
            </a:prstGeom>
          </p:spPr>
          <p:txBody>
            <a:bodyPr anchor="t" rtlCol="false" tIns="0" lIns="0" bIns="0" rIns="0">
              <a:spAutoFit/>
            </a:bodyPr>
            <a:lstStyle/>
            <a:p>
              <a:pPr algn="ctr">
                <a:lnSpc>
                  <a:spcPts val="2400"/>
                </a:lnSpc>
              </a:pPr>
              <a:r>
                <a:rPr lang="en-US" sz="2000" b="true">
                  <a:solidFill>
                    <a:srgbClr val="4D4D4D"/>
                  </a:solidFill>
                  <a:latin typeface="Nunito Sans Regular Bold"/>
                  <a:ea typeface="Nunito Sans Regular Bold"/>
                  <a:cs typeface="Nunito Sans Regular Bold"/>
                  <a:sym typeface="Nunito Sans Regular Bold"/>
                </a:rPr>
                <a:t>Annala on sisustus- ja verhoilukankaiden kutomo Lapualla. Teemme kokonaisvaltaista työtä kotimaisen tekstiiliteollisuuden tuotannon eteen. </a:t>
              </a:r>
            </a:p>
            <a:p>
              <a:pPr algn="ctr">
                <a:lnSpc>
                  <a:spcPts val="2400"/>
                </a:lnSpc>
              </a:pPr>
              <a:r>
                <a:rPr lang="en-US" b="true" sz="2000">
                  <a:solidFill>
                    <a:srgbClr val="4D4D4D"/>
                  </a:solidFill>
                  <a:latin typeface="Nunito Sans Regular Bold"/>
                  <a:ea typeface="Nunito Sans Regular Bold"/>
                  <a:cs typeface="Nunito Sans Regular Bold"/>
                  <a:sym typeface="Nunito Sans Regular Bold"/>
                </a:rPr>
                <a:t>Yhteistyössä arkkitehtien ja suunnittelijoiden kanssa kudomme asiakaskohtaisia erikoiskankaita hyvinkin erilaisiin kohteisiin.</a:t>
              </a:r>
            </a:p>
          </p:txBody>
        </p:sp>
      </p:grpSp>
      <p:grpSp>
        <p:nvGrpSpPr>
          <p:cNvPr name="Group 9" id="9"/>
          <p:cNvGrpSpPr/>
          <p:nvPr/>
        </p:nvGrpSpPr>
        <p:grpSpPr>
          <a:xfrm rot="0">
            <a:off x="6337403" y="7202679"/>
            <a:ext cx="3199512" cy="2152456"/>
            <a:chOff x="0" y="0"/>
            <a:chExt cx="4266016" cy="2869941"/>
          </a:xfrm>
        </p:grpSpPr>
        <p:sp>
          <p:nvSpPr>
            <p:cNvPr name="TextBox 10" id="10"/>
            <p:cNvSpPr txBox="true"/>
            <p:nvPr/>
          </p:nvSpPr>
          <p:spPr>
            <a:xfrm rot="0">
              <a:off x="0" y="0"/>
              <a:ext cx="4266016" cy="396240"/>
            </a:xfrm>
            <a:prstGeom prst="rect">
              <a:avLst/>
            </a:prstGeom>
          </p:spPr>
          <p:txBody>
            <a:bodyPr anchor="t" rtlCol="false" tIns="0" lIns="0" bIns="0" rIns="0">
              <a:spAutoFit/>
            </a:bodyPr>
            <a:lstStyle/>
            <a:p>
              <a:pPr algn="l">
                <a:lnSpc>
                  <a:spcPts val="2400"/>
                </a:lnSpc>
              </a:pPr>
              <a:r>
                <a:rPr lang="en-US" b="true" sz="2000">
                  <a:solidFill>
                    <a:srgbClr val="897B6D"/>
                  </a:solidFill>
                  <a:latin typeface="Nunito Sans Regular Bold"/>
                  <a:ea typeface="Nunito Sans Regular Bold"/>
                  <a:cs typeface="Nunito Sans Regular Bold"/>
                  <a:sym typeface="Nunito Sans Regular Bold"/>
                </a:rPr>
                <a:t>KOTIMAINEN </a:t>
              </a:r>
            </a:p>
          </p:txBody>
        </p:sp>
        <p:sp>
          <p:nvSpPr>
            <p:cNvPr name="TextBox 11" id="11"/>
            <p:cNvSpPr txBox="true"/>
            <p:nvPr/>
          </p:nvSpPr>
          <p:spPr>
            <a:xfrm rot="0">
              <a:off x="0" y="550074"/>
              <a:ext cx="4266016" cy="2319867"/>
            </a:xfrm>
            <a:prstGeom prst="rect">
              <a:avLst/>
            </a:prstGeom>
          </p:spPr>
          <p:txBody>
            <a:bodyPr anchor="t" rtlCol="false" tIns="0" lIns="0" bIns="0" rIns="0">
              <a:spAutoFit/>
            </a:bodyPr>
            <a:lstStyle/>
            <a:p>
              <a:pPr algn="l">
                <a:lnSpc>
                  <a:spcPts val="2800"/>
                </a:lnSpc>
              </a:pPr>
              <a:r>
                <a:rPr lang="en-US" sz="2000">
                  <a:solidFill>
                    <a:srgbClr val="4D4D4D"/>
                  </a:solidFill>
                  <a:latin typeface="Nunito Sans Regular"/>
                  <a:ea typeface="Nunito Sans Regular"/>
                  <a:cs typeface="Nunito Sans Regular"/>
                  <a:sym typeface="Nunito Sans Regular"/>
                </a:rPr>
                <a:t>Olemme kotimaisesta valmistuksesta ja yli 100-vuotiaista juuristamme ylpeitä. </a:t>
              </a:r>
            </a:p>
            <a:p>
              <a:pPr algn="l">
                <a:lnSpc>
                  <a:spcPts val="2800"/>
                </a:lnSpc>
              </a:pPr>
            </a:p>
          </p:txBody>
        </p:sp>
      </p:grpSp>
      <p:grpSp>
        <p:nvGrpSpPr>
          <p:cNvPr name="Group 12" id="12"/>
          <p:cNvGrpSpPr/>
          <p:nvPr/>
        </p:nvGrpSpPr>
        <p:grpSpPr>
          <a:xfrm rot="0">
            <a:off x="14534600" y="7202679"/>
            <a:ext cx="3199512" cy="2142931"/>
            <a:chOff x="0" y="0"/>
            <a:chExt cx="4266016" cy="2857241"/>
          </a:xfrm>
        </p:grpSpPr>
        <p:sp>
          <p:nvSpPr>
            <p:cNvPr name="TextBox 13" id="13"/>
            <p:cNvSpPr txBox="true"/>
            <p:nvPr/>
          </p:nvSpPr>
          <p:spPr>
            <a:xfrm rot="0">
              <a:off x="0" y="0"/>
              <a:ext cx="4266016" cy="396240"/>
            </a:xfrm>
            <a:prstGeom prst="rect">
              <a:avLst/>
            </a:prstGeom>
          </p:spPr>
          <p:txBody>
            <a:bodyPr anchor="t" rtlCol="false" tIns="0" lIns="0" bIns="0" rIns="0">
              <a:spAutoFit/>
            </a:bodyPr>
            <a:lstStyle/>
            <a:p>
              <a:pPr algn="l">
                <a:lnSpc>
                  <a:spcPts val="2400"/>
                </a:lnSpc>
              </a:pPr>
              <a:r>
                <a:rPr lang="en-US" b="true" sz="2000">
                  <a:solidFill>
                    <a:srgbClr val="606060"/>
                  </a:solidFill>
                  <a:latin typeface="Nunito Sans Regular Bold"/>
                  <a:ea typeface="Nunito Sans Regular Bold"/>
                  <a:cs typeface="Nunito Sans Regular Bold"/>
                  <a:sym typeface="Nunito Sans Regular Bold"/>
                </a:rPr>
                <a:t>DESIGN</a:t>
              </a:r>
            </a:p>
          </p:txBody>
        </p:sp>
        <p:sp>
          <p:nvSpPr>
            <p:cNvPr name="TextBox 14" id="14"/>
            <p:cNvSpPr txBox="true"/>
            <p:nvPr/>
          </p:nvSpPr>
          <p:spPr>
            <a:xfrm rot="0">
              <a:off x="0" y="550074"/>
              <a:ext cx="4266016" cy="2307167"/>
            </a:xfrm>
            <a:prstGeom prst="rect">
              <a:avLst/>
            </a:prstGeom>
          </p:spPr>
          <p:txBody>
            <a:bodyPr anchor="t" rtlCol="false" tIns="0" lIns="0" bIns="0" rIns="0">
              <a:spAutoFit/>
            </a:bodyPr>
            <a:lstStyle/>
            <a:p>
              <a:pPr algn="l">
                <a:lnSpc>
                  <a:spcPts val="2800"/>
                </a:lnSpc>
              </a:pPr>
              <a:r>
                <a:rPr lang="en-US" sz="2000">
                  <a:solidFill>
                    <a:srgbClr val="4D4D4D"/>
                  </a:solidFill>
                  <a:latin typeface="Nunito Sans Regular"/>
                  <a:ea typeface="Nunito Sans Regular"/>
                  <a:cs typeface="Nunito Sans Regular"/>
                  <a:sym typeface="Nunito Sans Regular"/>
                </a:rPr>
                <a:t>Rakkaus luontoon tuo mallistomme kankaisiin elämää ja rouheutta. Suosimme mahdollisimman pitkälle luonnonkuituja.</a:t>
              </a:r>
            </a:p>
          </p:txBody>
        </p:sp>
      </p:grpSp>
      <p:grpSp>
        <p:nvGrpSpPr>
          <p:cNvPr name="Group 15" id="15"/>
          <p:cNvGrpSpPr/>
          <p:nvPr/>
        </p:nvGrpSpPr>
        <p:grpSpPr>
          <a:xfrm rot="0">
            <a:off x="10359501" y="7202679"/>
            <a:ext cx="3199512" cy="2142931"/>
            <a:chOff x="0" y="0"/>
            <a:chExt cx="4266016" cy="2857241"/>
          </a:xfrm>
        </p:grpSpPr>
        <p:sp>
          <p:nvSpPr>
            <p:cNvPr name="TextBox 16" id="16"/>
            <p:cNvSpPr txBox="true"/>
            <p:nvPr/>
          </p:nvSpPr>
          <p:spPr>
            <a:xfrm rot="0">
              <a:off x="0" y="0"/>
              <a:ext cx="4266016" cy="396240"/>
            </a:xfrm>
            <a:prstGeom prst="rect">
              <a:avLst/>
            </a:prstGeom>
          </p:spPr>
          <p:txBody>
            <a:bodyPr anchor="t" rtlCol="false" tIns="0" lIns="0" bIns="0" rIns="0">
              <a:spAutoFit/>
            </a:bodyPr>
            <a:lstStyle/>
            <a:p>
              <a:pPr algn="l">
                <a:lnSpc>
                  <a:spcPts val="2400"/>
                </a:lnSpc>
              </a:pPr>
              <a:r>
                <a:rPr lang="en-US" b="true" sz="2000">
                  <a:solidFill>
                    <a:srgbClr val="606060"/>
                  </a:solidFill>
                  <a:latin typeface="Nunito Sans Regular Bold"/>
                  <a:ea typeface="Nunito Sans Regular Bold"/>
                  <a:cs typeface="Nunito Sans Regular Bold"/>
                  <a:sym typeface="Nunito Sans Regular Bold"/>
                </a:rPr>
                <a:t>AMMATTITAITO</a:t>
              </a:r>
            </a:p>
          </p:txBody>
        </p:sp>
        <p:sp>
          <p:nvSpPr>
            <p:cNvPr name="TextBox 17" id="17"/>
            <p:cNvSpPr txBox="true"/>
            <p:nvPr/>
          </p:nvSpPr>
          <p:spPr>
            <a:xfrm rot="0">
              <a:off x="0" y="550074"/>
              <a:ext cx="4266016" cy="2307167"/>
            </a:xfrm>
            <a:prstGeom prst="rect">
              <a:avLst/>
            </a:prstGeom>
          </p:spPr>
          <p:txBody>
            <a:bodyPr anchor="t" rtlCol="false" tIns="0" lIns="0" bIns="0" rIns="0">
              <a:spAutoFit/>
            </a:bodyPr>
            <a:lstStyle/>
            <a:p>
              <a:pPr algn="l">
                <a:lnSpc>
                  <a:spcPts val="2800"/>
                </a:lnSpc>
              </a:pPr>
              <a:r>
                <a:rPr lang="en-US" sz="2000">
                  <a:solidFill>
                    <a:srgbClr val="4D4D4D"/>
                  </a:solidFill>
                  <a:latin typeface="Nunito Sans Regular"/>
                  <a:ea typeface="Nunito Sans Regular"/>
                  <a:cs typeface="Nunito Sans Regular"/>
                  <a:sym typeface="Nunito Sans Regular"/>
                </a:rPr>
                <a:t>Olemme kankaankudonnan ammattilaisia ja valmistamme erikoiskankaita hyvinkin vaativaan käyttöön.</a:t>
              </a:r>
            </a:p>
          </p:txBody>
        </p:sp>
      </p:grpSp>
      <p:sp>
        <p:nvSpPr>
          <p:cNvPr name="Freeform 18" id="18"/>
          <p:cNvSpPr/>
          <p:nvPr/>
        </p:nvSpPr>
        <p:spPr>
          <a:xfrm flipH="false" flipV="false" rot="0">
            <a:off x="16646824" y="9703110"/>
            <a:ext cx="1641176" cy="583890"/>
          </a:xfrm>
          <a:custGeom>
            <a:avLst/>
            <a:gdLst/>
            <a:ahLst/>
            <a:cxnLst/>
            <a:rect r="r" b="b" t="t" l="l"/>
            <a:pathLst>
              <a:path h="583890" w="1641176">
                <a:moveTo>
                  <a:pt x="0" y="0"/>
                </a:moveTo>
                <a:lnTo>
                  <a:pt x="1641176" y="0"/>
                </a:lnTo>
                <a:lnTo>
                  <a:pt x="1641176" y="583890"/>
                </a:lnTo>
                <a:lnTo>
                  <a:pt x="0" y="583890"/>
                </a:lnTo>
                <a:lnTo>
                  <a:pt x="0" y="0"/>
                </a:lnTo>
                <a:close/>
              </a:path>
            </a:pathLst>
          </a:custGeom>
          <a:blipFill>
            <a:blip r:embed="rId5"/>
            <a:stretch>
              <a:fillRect l="-599" t="0" r="-599"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6F6F3"/>
        </a:solidFill>
      </p:bgPr>
    </p:bg>
    <p:spTree>
      <p:nvGrpSpPr>
        <p:cNvPr id="1" name=""/>
        <p:cNvGrpSpPr/>
        <p:nvPr/>
      </p:nvGrpSpPr>
      <p:grpSpPr>
        <a:xfrm>
          <a:off x="0" y="0"/>
          <a:ext cx="0" cy="0"/>
          <a:chOff x="0" y="0"/>
          <a:chExt cx="0" cy="0"/>
        </a:xfrm>
      </p:grpSpPr>
      <p:sp>
        <p:nvSpPr>
          <p:cNvPr name="Freeform 2" id="2"/>
          <p:cNvSpPr/>
          <p:nvPr/>
        </p:nvSpPr>
        <p:spPr>
          <a:xfrm flipH="false" flipV="false" rot="0">
            <a:off x="7301408" y="6716543"/>
            <a:ext cx="5171144" cy="3659614"/>
          </a:xfrm>
          <a:custGeom>
            <a:avLst/>
            <a:gdLst/>
            <a:ahLst/>
            <a:cxnLst/>
            <a:rect r="r" b="b" t="t" l="l"/>
            <a:pathLst>
              <a:path h="3659614" w="5171144">
                <a:moveTo>
                  <a:pt x="0" y="0"/>
                </a:moveTo>
                <a:lnTo>
                  <a:pt x="5171145" y="0"/>
                </a:lnTo>
                <a:lnTo>
                  <a:pt x="5171145" y="3659615"/>
                </a:lnTo>
                <a:lnTo>
                  <a:pt x="0" y="3659615"/>
                </a:lnTo>
                <a:lnTo>
                  <a:pt x="0" y="0"/>
                </a:lnTo>
                <a:close/>
              </a:path>
            </a:pathLst>
          </a:custGeom>
          <a:blipFill>
            <a:blip r:embed="rId2"/>
            <a:stretch>
              <a:fillRect l="-9560" t="0" r="-6754" b="-9639"/>
            </a:stretch>
          </a:blipFill>
        </p:spPr>
      </p:sp>
      <p:sp>
        <p:nvSpPr>
          <p:cNvPr name="Freeform 3" id="3"/>
          <p:cNvSpPr/>
          <p:nvPr/>
        </p:nvSpPr>
        <p:spPr>
          <a:xfrm flipH="false" flipV="false" rot="0">
            <a:off x="7301408" y="-29719"/>
            <a:ext cx="5171144" cy="6463930"/>
          </a:xfrm>
          <a:custGeom>
            <a:avLst/>
            <a:gdLst/>
            <a:ahLst/>
            <a:cxnLst/>
            <a:rect r="r" b="b" t="t" l="l"/>
            <a:pathLst>
              <a:path h="6463930" w="5171144">
                <a:moveTo>
                  <a:pt x="0" y="0"/>
                </a:moveTo>
                <a:lnTo>
                  <a:pt x="5171145" y="0"/>
                </a:lnTo>
                <a:lnTo>
                  <a:pt x="5171145" y="6463930"/>
                </a:lnTo>
                <a:lnTo>
                  <a:pt x="0" y="6463930"/>
                </a:lnTo>
                <a:lnTo>
                  <a:pt x="0" y="0"/>
                </a:lnTo>
                <a:close/>
              </a:path>
            </a:pathLst>
          </a:custGeom>
          <a:blipFill>
            <a:blip r:embed="rId3"/>
            <a:stretch>
              <a:fillRect l="-80245" t="-7043" r="-13194" b="-9020"/>
            </a:stretch>
          </a:blipFill>
        </p:spPr>
      </p:sp>
      <p:sp>
        <p:nvSpPr>
          <p:cNvPr name="Freeform 4" id="4"/>
          <p:cNvSpPr/>
          <p:nvPr/>
        </p:nvSpPr>
        <p:spPr>
          <a:xfrm flipH="false" flipV="false" rot="0">
            <a:off x="-3032134" y="-2335513"/>
            <a:ext cx="10076368" cy="13435157"/>
          </a:xfrm>
          <a:custGeom>
            <a:avLst/>
            <a:gdLst/>
            <a:ahLst/>
            <a:cxnLst/>
            <a:rect r="r" b="b" t="t" l="l"/>
            <a:pathLst>
              <a:path h="13435157" w="10076368">
                <a:moveTo>
                  <a:pt x="0" y="0"/>
                </a:moveTo>
                <a:lnTo>
                  <a:pt x="10076367" y="0"/>
                </a:lnTo>
                <a:lnTo>
                  <a:pt x="10076367" y="13435157"/>
                </a:lnTo>
                <a:lnTo>
                  <a:pt x="0" y="13435157"/>
                </a:lnTo>
                <a:lnTo>
                  <a:pt x="0" y="0"/>
                </a:lnTo>
                <a:close/>
              </a:path>
            </a:pathLst>
          </a:custGeom>
          <a:blipFill>
            <a:blip r:embed="rId4"/>
            <a:stretch>
              <a:fillRect l="0" t="0" r="0" b="0"/>
            </a:stretch>
          </a:blipFill>
        </p:spPr>
      </p:sp>
      <p:sp>
        <p:nvSpPr>
          <p:cNvPr name="Freeform 5" id="5"/>
          <p:cNvSpPr/>
          <p:nvPr/>
        </p:nvSpPr>
        <p:spPr>
          <a:xfrm flipH="false" flipV="false" rot="0">
            <a:off x="12725543" y="0"/>
            <a:ext cx="5562457" cy="10287000"/>
          </a:xfrm>
          <a:custGeom>
            <a:avLst/>
            <a:gdLst/>
            <a:ahLst/>
            <a:cxnLst/>
            <a:rect r="r" b="b" t="t" l="l"/>
            <a:pathLst>
              <a:path h="10287000" w="5562457">
                <a:moveTo>
                  <a:pt x="0" y="0"/>
                </a:moveTo>
                <a:lnTo>
                  <a:pt x="5562457" y="0"/>
                </a:lnTo>
                <a:lnTo>
                  <a:pt x="5562457" y="10287000"/>
                </a:lnTo>
                <a:lnTo>
                  <a:pt x="0" y="10287000"/>
                </a:lnTo>
                <a:lnTo>
                  <a:pt x="0" y="0"/>
                </a:lnTo>
                <a:close/>
              </a:path>
            </a:pathLst>
          </a:custGeom>
          <a:blipFill>
            <a:blip r:embed="rId5"/>
            <a:stretch>
              <a:fillRect l="-33289" t="0" r="-9532" b="-2970"/>
            </a:stretch>
          </a:blipFill>
        </p:spPr>
      </p:sp>
      <p:sp>
        <p:nvSpPr>
          <p:cNvPr name="TextBox 6" id="6"/>
          <p:cNvSpPr txBox="true"/>
          <p:nvPr/>
        </p:nvSpPr>
        <p:spPr>
          <a:xfrm rot="0">
            <a:off x="150973" y="8848915"/>
            <a:ext cx="6781651" cy="1332022"/>
          </a:xfrm>
          <a:prstGeom prst="rect">
            <a:avLst/>
          </a:prstGeom>
        </p:spPr>
        <p:txBody>
          <a:bodyPr anchor="t" rtlCol="false" tIns="0" lIns="0" bIns="0" rIns="0">
            <a:spAutoFit/>
          </a:bodyPr>
          <a:lstStyle/>
          <a:p>
            <a:pPr algn="ctr">
              <a:lnSpc>
                <a:spcPts val="7158"/>
              </a:lnSpc>
            </a:pPr>
            <a:r>
              <a:rPr lang="en-US" sz="5867">
                <a:solidFill>
                  <a:srgbClr val="FDFDFD"/>
                </a:solidFill>
                <a:latin typeface="Nunito Sans Black"/>
                <a:ea typeface="Nunito Sans Black"/>
                <a:cs typeface="Nunito Sans Black"/>
                <a:sym typeface="Nunito Sans Black"/>
              </a:rPr>
              <a:t>COLOR ME HAPPY</a:t>
            </a:r>
          </a:p>
          <a:p>
            <a:pPr algn="ctr">
              <a:lnSpc>
                <a:spcPts val="3410"/>
              </a:lnSpc>
            </a:pPr>
            <a:r>
              <a:rPr lang="en-US" sz="2795">
                <a:solidFill>
                  <a:srgbClr val="E64CA0"/>
                </a:solidFill>
                <a:latin typeface="Nunito Sans Regular"/>
                <a:ea typeface="Nunito Sans Regular"/>
                <a:cs typeface="Nunito Sans Regular"/>
                <a:sym typeface="Nunito Sans Regular"/>
              </a:rPr>
              <a:t>LAURA ANNALA ART</a:t>
            </a:r>
            <a:r>
              <a:rPr lang="en-US" sz="2795">
                <a:solidFill>
                  <a:srgbClr val="E64CA0"/>
                </a:solidFill>
                <a:latin typeface="Nunito Sans Regular"/>
                <a:ea typeface="Nunito Sans Regular"/>
                <a:cs typeface="Nunito Sans Regular"/>
                <a:sym typeface="Nunito Sans Regular"/>
              </a:rPr>
              <a:t> </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6F6F3"/>
        </a:solidFill>
      </p:bgPr>
    </p:bg>
    <p:spTree>
      <p:nvGrpSpPr>
        <p:cNvPr id="1" name=""/>
        <p:cNvGrpSpPr/>
        <p:nvPr/>
      </p:nvGrpSpPr>
      <p:grpSpPr>
        <a:xfrm>
          <a:off x="0" y="0"/>
          <a:ext cx="0" cy="0"/>
          <a:chOff x="0" y="0"/>
          <a:chExt cx="0" cy="0"/>
        </a:xfrm>
      </p:grpSpPr>
      <p:sp>
        <p:nvSpPr>
          <p:cNvPr name="Freeform 2" id="2"/>
          <p:cNvSpPr/>
          <p:nvPr/>
        </p:nvSpPr>
        <p:spPr>
          <a:xfrm flipH="false" flipV="false" rot="0">
            <a:off x="0" y="-302156"/>
            <a:ext cx="7482771" cy="10589156"/>
          </a:xfrm>
          <a:custGeom>
            <a:avLst/>
            <a:gdLst/>
            <a:ahLst/>
            <a:cxnLst/>
            <a:rect r="r" b="b" t="t" l="l"/>
            <a:pathLst>
              <a:path h="10589156" w="7482771">
                <a:moveTo>
                  <a:pt x="0" y="0"/>
                </a:moveTo>
                <a:lnTo>
                  <a:pt x="7482771" y="0"/>
                </a:lnTo>
                <a:lnTo>
                  <a:pt x="7482771" y="10589156"/>
                </a:lnTo>
                <a:lnTo>
                  <a:pt x="0" y="10589156"/>
                </a:lnTo>
                <a:lnTo>
                  <a:pt x="0" y="0"/>
                </a:lnTo>
                <a:close/>
              </a:path>
            </a:pathLst>
          </a:custGeom>
          <a:blipFill>
            <a:blip r:embed="rId2">
              <a:alphaModFix amt="89000"/>
            </a:blip>
            <a:stretch>
              <a:fillRect l="0" t="-2998" r="0" b="-2998"/>
            </a:stretch>
          </a:blipFill>
        </p:spPr>
      </p:sp>
      <p:sp>
        <p:nvSpPr>
          <p:cNvPr name="Freeform 3" id="3"/>
          <p:cNvSpPr/>
          <p:nvPr/>
        </p:nvSpPr>
        <p:spPr>
          <a:xfrm flipH="false" flipV="false" rot="0">
            <a:off x="14335585" y="0"/>
            <a:ext cx="3952415" cy="10981049"/>
          </a:xfrm>
          <a:custGeom>
            <a:avLst/>
            <a:gdLst/>
            <a:ahLst/>
            <a:cxnLst/>
            <a:rect r="r" b="b" t="t" l="l"/>
            <a:pathLst>
              <a:path h="10981049" w="3952415">
                <a:moveTo>
                  <a:pt x="0" y="0"/>
                </a:moveTo>
                <a:lnTo>
                  <a:pt x="3952415" y="0"/>
                </a:lnTo>
                <a:lnTo>
                  <a:pt x="3952415" y="10981049"/>
                </a:lnTo>
                <a:lnTo>
                  <a:pt x="0" y="10981049"/>
                </a:lnTo>
                <a:lnTo>
                  <a:pt x="0" y="0"/>
                </a:lnTo>
                <a:close/>
              </a:path>
            </a:pathLst>
          </a:custGeom>
          <a:blipFill>
            <a:blip r:embed="rId3">
              <a:alphaModFix amt="91000"/>
            </a:blip>
            <a:stretch>
              <a:fillRect l="-77892" t="-1145" r="-103120" b="0"/>
            </a:stretch>
          </a:blipFill>
        </p:spPr>
      </p:sp>
      <p:grpSp>
        <p:nvGrpSpPr>
          <p:cNvPr name="Group 4" id="4"/>
          <p:cNvGrpSpPr/>
          <p:nvPr/>
        </p:nvGrpSpPr>
        <p:grpSpPr>
          <a:xfrm rot="0">
            <a:off x="6938433" y="0"/>
            <a:ext cx="7397152" cy="10478364"/>
            <a:chOff x="0" y="0"/>
            <a:chExt cx="2502246" cy="3544533"/>
          </a:xfrm>
        </p:grpSpPr>
        <p:sp>
          <p:nvSpPr>
            <p:cNvPr name="Freeform 5" id="5"/>
            <p:cNvSpPr/>
            <p:nvPr/>
          </p:nvSpPr>
          <p:spPr>
            <a:xfrm flipH="false" flipV="false" rot="0">
              <a:off x="0" y="0"/>
              <a:ext cx="2502246" cy="3544533"/>
            </a:xfrm>
            <a:custGeom>
              <a:avLst/>
              <a:gdLst/>
              <a:ahLst/>
              <a:cxnLst/>
              <a:rect r="r" b="b" t="t" l="l"/>
              <a:pathLst>
                <a:path h="3544533" w="2502246">
                  <a:moveTo>
                    <a:pt x="0" y="0"/>
                  </a:moveTo>
                  <a:lnTo>
                    <a:pt x="2502246" y="0"/>
                  </a:lnTo>
                  <a:lnTo>
                    <a:pt x="2502246" y="3544533"/>
                  </a:lnTo>
                  <a:lnTo>
                    <a:pt x="0" y="3544533"/>
                  </a:lnTo>
                  <a:close/>
                </a:path>
              </a:pathLst>
            </a:custGeom>
            <a:solidFill>
              <a:srgbClr val="F6F6F3"/>
            </a:solidFill>
          </p:spPr>
        </p:sp>
      </p:grpSp>
      <p:sp>
        <p:nvSpPr>
          <p:cNvPr name="Freeform 6" id="6"/>
          <p:cNvSpPr/>
          <p:nvPr/>
        </p:nvSpPr>
        <p:spPr>
          <a:xfrm flipH="false" flipV="false" rot="0">
            <a:off x="8150639" y="330884"/>
            <a:ext cx="4972741" cy="1748229"/>
          </a:xfrm>
          <a:custGeom>
            <a:avLst/>
            <a:gdLst/>
            <a:ahLst/>
            <a:cxnLst/>
            <a:rect r="r" b="b" t="t" l="l"/>
            <a:pathLst>
              <a:path h="1748229" w="4972741">
                <a:moveTo>
                  <a:pt x="0" y="0"/>
                </a:moveTo>
                <a:lnTo>
                  <a:pt x="4972741" y="0"/>
                </a:lnTo>
                <a:lnTo>
                  <a:pt x="4972741" y="1748229"/>
                </a:lnTo>
                <a:lnTo>
                  <a:pt x="0" y="1748229"/>
                </a:lnTo>
                <a:lnTo>
                  <a:pt x="0" y="0"/>
                </a:lnTo>
                <a:close/>
              </a:path>
            </a:pathLst>
          </a:custGeom>
          <a:blipFill>
            <a:blip r:embed="rId4"/>
            <a:stretch>
              <a:fillRect l="0" t="0" r="0" b="0"/>
            </a:stretch>
          </a:blipFill>
        </p:spPr>
      </p:sp>
      <p:sp>
        <p:nvSpPr>
          <p:cNvPr name="TextBox 7" id="7"/>
          <p:cNvSpPr txBox="true"/>
          <p:nvPr/>
        </p:nvSpPr>
        <p:spPr>
          <a:xfrm rot="0">
            <a:off x="6551286" y="2313940"/>
            <a:ext cx="8171447" cy="7973060"/>
          </a:xfrm>
          <a:prstGeom prst="rect">
            <a:avLst/>
          </a:prstGeom>
        </p:spPr>
        <p:txBody>
          <a:bodyPr anchor="t" rtlCol="false" tIns="0" lIns="0" bIns="0" rIns="0">
            <a:spAutoFit/>
          </a:bodyPr>
          <a:lstStyle/>
          <a:p>
            <a:pPr algn="ctr">
              <a:lnSpc>
                <a:spcPts val="2520"/>
              </a:lnSpc>
            </a:pPr>
            <a:r>
              <a:rPr lang="en-US" sz="1800" b="true">
                <a:solidFill>
                  <a:srgbClr val="4D4D4D"/>
                </a:solidFill>
                <a:latin typeface="Nunito Sans Regular Bold"/>
                <a:ea typeface="Nunito Sans Regular Bold"/>
                <a:cs typeface="Nunito Sans Regular Bold"/>
                <a:sym typeface="Nunito Sans Regular Bold"/>
              </a:rPr>
              <a:t>PROJEKTIT</a:t>
            </a:r>
          </a:p>
          <a:p>
            <a:pPr algn="ctr">
              <a:lnSpc>
                <a:spcPts val="2520"/>
              </a:lnSpc>
            </a:pPr>
            <a:r>
              <a:rPr lang="en-US" b="true" sz="1800">
                <a:solidFill>
                  <a:srgbClr val="4D4D4D"/>
                </a:solidFill>
                <a:latin typeface="Nunito Sans Regular Bold"/>
                <a:ea typeface="Nunito Sans Regular Bold"/>
                <a:cs typeface="Nunito Sans Regular Bold"/>
                <a:sym typeface="Nunito Sans Regular Bold"/>
                <a:hlinkClick r:id="rId5" tooltip="mailto:projektit@annala.fi"/>
              </a:rPr>
              <a:t>projektit@annala.fi</a:t>
            </a:r>
          </a:p>
          <a:p>
            <a:pPr algn="ctr">
              <a:lnSpc>
                <a:spcPts val="2520"/>
              </a:lnSpc>
            </a:pPr>
            <a:r>
              <a:rPr lang="en-US" sz="1800" b="true">
                <a:solidFill>
                  <a:srgbClr val="4D4D4D"/>
                </a:solidFill>
                <a:latin typeface="Nunito Sans Regular Bold"/>
                <a:ea typeface="Nunito Sans Regular Bold"/>
                <a:cs typeface="Nunito Sans Regular Bold"/>
                <a:sym typeface="Nunito Sans Regular Bold"/>
              </a:rPr>
              <a:t>Puh. +358 44 491 0600</a:t>
            </a:r>
          </a:p>
          <a:p>
            <a:pPr algn="ctr">
              <a:lnSpc>
                <a:spcPts val="2520"/>
              </a:lnSpc>
            </a:pPr>
          </a:p>
          <a:p>
            <a:pPr algn="ctr">
              <a:lnSpc>
                <a:spcPts val="2520"/>
              </a:lnSpc>
            </a:pPr>
            <a:r>
              <a:rPr lang="en-US" b="true" sz="1800">
                <a:solidFill>
                  <a:srgbClr val="4D4D4D"/>
                </a:solidFill>
                <a:latin typeface="Nunito Sans Regular Bold"/>
                <a:ea typeface="Nunito Sans Regular Bold"/>
                <a:cs typeface="Nunito Sans Regular Bold"/>
                <a:sym typeface="Nunito Sans Regular Bold"/>
                <a:hlinkClick r:id="rId6" tooltip="http://www.annala.fi/"/>
              </a:rPr>
              <a:t>www.annala.fi</a:t>
            </a:r>
          </a:p>
          <a:p>
            <a:pPr algn="ctr">
              <a:lnSpc>
                <a:spcPts val="2520"/>
              </a:lnSpc>
            </a:pPr>
            <a:r>
              <a:rPr lang="en-US" sz="1800" b="true">
                <a:solidFill>
                  <a:srgbClr val="4D4D4D"/>
                </a:solidFill>
                <a:latin typeface="Nunito Sans Regular Bold"/>
                <a:ea typeface="Nunito Sans Regular Bold"/>
                <a:cs typeface="Nunito Sans Regular Bold"/>
                <a:sym typeface="Nunito Sans Regular Bold"/>
              </a:rPr>
              <a:t>IG: @annalafabrics</a:t>
            </a:r>
          </a:p>
          <a:p>
            <a:pPr algn="ctr">
              <a:lnSpc>
                <a:spcPts val="2520"/>
              </a:lnSpc>
            </a:pPr>
            <a:r>
              <a:rPr lang="en-US" sz="1800" b="true">
                <a:solidFill>
                  <a:srgbClr val="4D4D4D"/>
                </a:solidFill>
                <a:latin typeface="Nunito Sans Regular Bold"/>
                <a:ea typeface="Nunito Sans Regular Bold"/>
                <a:cs typeface="Nunito Sans Regular Bold"/>
                <a:sym typeface="Nunito Sans Regular Bold"/>
              </a:rPr>
              <a:t>FB: Annala Oy</a:t>
            </a:r>
          </a:p>
          <a:p>
            <a:pPr algn="ctr">
              <a:lnSpc>
                <a:spcPts val="2520"/>
              </a:lnSpc>
            </a:pPr>
            <a:r>
              <a:rPr lang="en-US" sz="1800" b="true">
                <a:solidFill>
                  <a:srgbClr val="4D4D4D"/>
                </a:solidFill>
                <a:latin typeface="Nunito Sans Regular Bold"/>
                <a:ea typeface="Nunito Sans Regular Bold"/>
                <a:cs typeface="Nunito Sans Regular Bold"/>
                <a:sym typeface="Nunito Sans Regular Bold"/>
              </a:rPr>
              <a:t>                               </a:t>
            </a:r>
          </a:p>
          <a:p>
            <a:pPr algn="ctr">
              <a:lnSpc>
                <a:spcPts val="2520"/>
              </a:lnSpc>
            </a:pPr>
            <a:r>
              <a:rPr lang="en-US" sz="1800" b="true">
                <a:solidFill>
                  <a:srgbClr val="4D4D4D"/>
                </a:solidFill>
                <a:latin typeface="Nunito Sans Regular Bold"/>
                <a:ea typeface="Nunito Sans Regular Bold"/>
                <a:cs typeface="Nunito Sans Regular Bold"/>
                <a:sym typeface="Nunito Sans Regular Bold"/>
              </a:rPr>
              <a:t>HELSINKI SHOWROOM</a:t>
            </a:r>
          </a:p>
          <a:p>
            <a:pPr algn="ctr">
              <a:lnSpc>
                <a:spcPts val="2520"/>
              </a:lnSpc>
            </a:pPr>
            <a:r>
              <a:rPr lang="en-US" sz="1800" b="true">
                <a:solidFill>
                  <a:srgbClr val="4D4D4D"/>
                </a:solidFill>
                <a:latin typeface="Nunito Sans Regular Bold"/>
                <a:ea typeface="Nunito Sans Regular Bold"/>
                <a:cs typeface="Nunito Sans Regular Bold"/>
                <a:sym typeface="Nunito Sans Regular Bold"/>
              </a:rPr>
              <a:t>Runeberginkatu 54 B</a:t>
            </a:r>
          </a:p>
          <a:p>
            <a:pPr algn="ctr">
              <a:lnSpc>
                <a:spcPts val="2520"/>
              </a:lnSpc>
            </a:pPr>
            <a:r>
              <a:rPr lang="en-US" sz="1800" b="true">
                <a:solidFill>
                  <a:srgbClr val="4D4D4D"/>
                </a:solidFill>
                <a:latin typeface="Nunito Sans Regular Bold"/>
                <a:ea typeface="Nunito Sans Regular Bold"/>
                <a:cs typeface="Nunito Sans Regular Bold"/>
                <a:sym typeface="Nunito Sans Regular Bold"/>
              </a:rPr>
              <a:t>  </a:t>
            </a:r>
            <a:r>
              <a:rPr lang="en-US" b="true" sz="1800">
                <a:solidFill>
                  <a:srgbClr val="4D4D4D"/>
                </a:solidFill>
                <a:latin typeface="Nunito Sans Regular Bold"/>
                <a:ea typeface="Nunito Sans Regular Bold"/>
                <a:cs typeface="Nunito Sans Regular Bold"/>
                <a:sym typeface="Nunito Sans Regular Bold"/>
                <a:hlinkClick r:id="rId7" tooltip="mailto:Helsinki@annala.fi"/>
              </a:rPr>
              <a:t>helsinki@annala.fi</a:t>
            </a:r>
            <a:r>
              <a:rPr lang="en-US" sz="1800" b="true">
                <a:solidFill>
                  <a:srgbClr val="4D4D4D"/>
                </a:solidFill>
                <a:latin typeface="Nunito Sans Regular Bold"/>
                <a:ea typeface="Nunito Sans Regular Bold"/>
                <a:cs typeface="Nunito Sans Regular Bold"/>
                <a:sym typeface="Nunito Sans Regular Bold"/>
              </a:rPr>
              <a:t> </a:t>
            </a:r>
          </a:p>
          <a:p>
            <a:pPr algn="ctr">
              <a:lnSpc>
                <a:spcPts val="2520"/>
              </a:lnSpc>
            </a:pPr>
            <a:r>
              <a:rPr lang="en-US" sz="1800" b="true">
                <a:solidFill>
                  <a:srgbClr val="4D4D4D"/>
                </a:solidFill>
                <a:latin typeface="Nunito Sans Regular Bold"/>
                <a:ea typeface="Nunito Sans Regular Bold"/>
                <a:cs typeface="Nunito Sans Regular Bold"/>
                <a:sym typeface="Nunito Sans Regular Bold"/>
              </a:rPr>
              <a:t>Puh. +358 44 4455 759     </a:t>
            </a:r>
          </a:p>
          <a:p>
            <a:pPr algn="ctr">
              <a:lnSpc>
                <a:spcPts val="2520"/>
              </a:lnSpc>
            </a:pPr>
          </a:p>
          <a:p>
            <a:pPr algn="ctr">
              <a:lnSpc>
                <a:spcPts val="2520"/>
              </a:lnSpc>
            </a:pPr>
            <a:r>
              <a:rPr lang="en-US" sz="1800" b="true">
                <a:solidFill>
                  <a:srgbClr val="4D4D4D"/>
                </a:solidFill>
                <a:latin typeface="Nunito Sans Regular Bold"/>
                <a:ea typeface="Nunito Sans Regular Bold"/>
                <a:cs typeface="Nunito Sans Regular Bold"/>
                <a:sym typeface="Nunito Sans Regular Bold"/>
              </a:rPr>
              <a:t>KUTOMO</a:t>
            </a:r>
          </a:p>
          <a:p>
            <a:pPr algn="ctr">
              <a:lnSpc>
                <a:spcPts val="2520"/>
              </a:lnSpc>
            </a:pPr>
            <a:r>
              <a:rPr lang="en-US" b="true" sz="1800">
                <a:solidFill>
                  <a:srgbClr val="4D4D4D"/>
                </a:solidFill>
                <a:latin typeface="Nunito Sans Regular Bold"/>
                <a:ea typeface="Nunito Sans Regular Bold"/>
                <a:cs typeface="Nunito Sans Regular Bold"/>
                <a:sym typeface="Nunito Sans Regular Bold"/>
                <a:hlinkClick r:id="rId8" tooltip="mailto:myynti@annala.fi"/>
              </a:rPr>
              <a:t>myynti@annala.fi</a:t>
            </a:r>
          </a:p>
          <a:p>
            <a:pPr algn="ctr">
              <a:lnSpc>
                <a:spcPts val="2520"/>
              </a:lnSpc>
            </a:pPr>
            <a:r>
              <a:rPr lang="en-US" sz="1800" b="true">
                <a:solidFill>
                  <a:srgbClr val="4D4D4D"/>
                </a:solidFill>
                <a:latin typeface="Nunito Sans Regular Bold"/>
                <a:ea typeface="Nunito Sans Regular Bold"/>
                <a:cs typeface="Nunito Sans Regular Bold"/>
                <a:sym typeface="Nunito Sans Regular Bold"/>
              </a:rPr>
              <a:t>Puh. +358 6 4338 000</a:t>
            </a:r>
          </a:p>
          <a:p>
            <a:pPr algn="ctr">
              <a:lnSpc>
                <a:spcPts val="2520"/>
              </a:lnSpc>
            </a:pPr>
            <a:r>
              <a:rPr lang="en-US" sz="1800" b="true">
                <a:solidFill>
                  <a:srgbClr val="4D4D4D"/>
                </a:solidFill>
                <a:latin typeface="Nunito Sans Regular Bold"/>
                <a:ea typeface="Nunito Sans Regular Bold"/>
                <a:cs typeface="Nunito Sans Regular Bold"/>
                <a:sym typeface="Nunito Sans Regular Bold"/>
              </a:rPr>
              <a:t>Lankilantie 90, 62100 LAPUA </a:t>
            </a:r>
          </a:p>
          <a:p>
            <a:pPr algn="ctr">
              <a:lnSpc>
                <a:spcPts val="2520"/>
              </a:lnSpc>
            </a:pPr>
          </a:p>
          <a:p>
            <a:pPr algn="ctr">
              <a:lnSpc>
                <a:spcPts val="2660"/>
              </a:lnSpc>
            </a:pPr>
            <a:r>
              <a:rPr lang="en-US" sz="1900" b="true">
                <a:solidFill>
                  <a:srgbClr val="4D4D4D"/>
                </a:solidFill>
                <a:latin typeface="Nunito Sans Regular Bold"/>
                <a:ea typeface="Nunito Sans Regular Bold"/>
                <a:cs typeface="Nunito Sans Regular Bold"/>
                <a:sym typeface="Nunito Sans Regular Bold"/>
              </a:rPr>
              <a:t>TOIMITUSJOHTAJA</a:t>
            </a:r>
          </a:p>
          <a:p>
            <a:pPr algn="ctr">
              <a:lnSpc>
                <a:spcPts val="2660"/>
              </a:lnSpc>
            </a:pPr>
            <a:r>
              <a:rPr lang="en-US" sz="1900" b="true">
                <a:solidFill>
                  <a:srgbClr val="4D4D4D"/>
                </a:solidFill>
                <a:latin typeface="Nunito Sans Regular Bold"/>
                <a:ea typeface="Nunito Sans Regular Bold"/>
                <a:cs typeface="Nunito Sans Regular Bold"/>
                <a:sym typeface="Nunito Sans Regular Bold"/>
              </a:rPr>
              <a:t>Hanna-Maria Kortesoja</a:t>
            </a:r>
          </a:p>
          <a:p>
            <a:pPr algn="ctr">
              <a:lnSpc>
                <a:spcPts val="2660"/>
              </a:lnSpc>
            </a:pPr>
            <a:r>
              <a:rPr lang="en-US" b="true" sz="1900">
                <a:solidFill>
                  <a:srgbClr val="4D4D4D"/>
                </a:solidFill>
                <a:latin typeface="Nunito Sans Regular Bold"/>
                <a:ea typeface="Nunito Sans Regular Bold"/>
                <a:cs typeface="Nunito Sans Regular Bold"/>
                <a:sym typeface="Nunito Sans Regular Bold"/>
                <a:hlinkClick r:id="rId9" tooltip="mailto:hanna@annala.fi"/>
              </a:rPr>
              <a:t>hanna@annala.fi</a:t>
            </a:r>
          </a:p>
          <a:p>
            <a:pPr algn="ctr">
              <a:lnSpc>
                <a:spcPts val="2660"/>
              </a:lnSpc>
            </a:pPr>
            <a:r>
              <a:rPr lang="en-US" sz="1900" b="true">
                <a:solidFill>
                  <a:srgbClr val="4D4D4D"/>
                </a:solidFill>
                <a:latin typeface="Nunito Sans Regular Bold"/>
                <a:ea typeface="Nunito Sans Regular Bold"/>
                <a:cs typeface="Nunito Sans Regular Bold"/>
                <a:sym typeface="Nunito Sans Regular Bold"/>
              </a:rPr>
              <a:t>Puh. +358 50 557 0146</a:t>
            </a:r>
          </a:p>
          <a:p>
            <a:pPr algn="ctr">
              <a:lnSpc>
                <a:spcPts val="2660"/>
              </a:lnSpc>
            </a:pPr>
          </a:p>
          <a:p>
            <a:pPr algn="ctr">
              <a:lnSpc>
                <a:spcPts val="2660"/>
              </a:lnSpc>
            </a:pPr>
          </a:p>
          <a:p>
            <a:pPr algn="ctr">
              <a:lnSpc>
                <a:spcPts val="2660"/>
              </a:lnSpc>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6F6F3"/>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84475">
            <a:off x="1411899" y="3620179"/>
            <a:ext cx="4662685" cy="4662667"/>
            <a:chOff x="0" y="0"/>
            <a:chExt cx="6350000" cy="6349975"/>
          </a:xfrm>
        </p:grpSpPr>
        <p:sp>
          <p:nvSpPr>
            <p:cNvPr name="Freeform 3" id="3"/>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32658" t="0" r="0" b="-32658"/>
              </a:stretch>
            </a:blipFill>
          </p:spPr>
        </p:sp>
      </p:grpSp>
      <p:grpSp>
        <p:nvGrpSpPr>
          <p:cNvPr name="Group 4" id="4"/>
          <p:cNvGrpSpPr>
            <a:grpSpLocks noChangeAspect="true"/>
          </p:cNvGrpSpPr>
          <p:nvPr/>
        </p:nvGrpSpPr>
        <p:grpSpPr>
          <a:xfrm rot="0">
            <a:off x="12631335" y="3607026"/>
            <a:ext cx="4732417" cy="4732398"/>
            <a:chOff x="0" y="0"/>
            <a:chExt cx="6350000" cy="6349975"/>
          </a:xfrm>
        </p:grpSpPr>
        <p:sp>
          <p:nvSpPr>
            <p:cNvPr name="Freeform 5" id="5"/>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0" t="-16666" r="0" b="-16666"/>
              </a:stretch>
            </a:blipFill>
          </p:spPr>
        </p:sp>
      </p:grpSp>
      <p:grpSp>
        <p:nvGrpSpPr>
          <p:cNvPr name="Group 6" id="6"/>
          <p:cNvGrpSpPr/>
          <p:nvPr/>
        </p:nvGrpSpPr>
        <p:grpSpPr>
          <a:xfrm rot="0">
            <a:off x="1490971" y="819150"/>
            <a:ext cx="15306057" cy="2167235"/>
            <a:chOff x="0" y="0"/>
            <a:chExt cx="20408076" cy="2889647"/>
          </a:xfrm>
        </p:grpSpPr>
        <p:sp>
          <p:nvSpPr>
            <p:cNvPr name="TextBox 7" id="7"/>
            <p:cNvSpPr txBox="true"/>
            <p:nvPr/>
          </p:nvSpPr>
          <p:spPr>
            <a:xfrm rot="0">
              <a:off x="0" y="38100"/>
              <a:ext cx="20408076" cy="807720"/>
            </a:xfrm>
            <a:prstGeom prst="rect">
              <a:avLst/>
            </a:prstGeom>
          </p:spPr>
          <p:txBody>
            <a:bodyPr anchor="t" rtlCol="false" tIns="0" lIns="0" bIns="0" rIns="0">
              <a:spAutoFit/>
            </a:bodyPr>
            <a:lstStyle/>
            <a:p>
              <a:pPr algn="l">
                <a:lnSpc>
                  <a:spcPts val="4620"/>
                </a:lnSpc>
              </a:pPr>
              <a:r>
                <a:rPr lang="en-US" b="true" sz="4200" spc="-84">
                  <a:solidFill>
                    <a:srgbClr val="897B6D"/>
                  </a:solidFill>
                  <a:latin typeface="Nunito Sans Regular Bold"/>
                  <a:ea typeface="Nunito Sans Regular Bold"/>
                  <a:cs typeface="Nunito Sans Regular Bold"/>
                  <a:sym typeface="Nunito Sans Regular Bold"/>
                </a:rPr>
                <a:t>SUUNNITTELU</a:t>
              </a:r>
            </a:p>
          </p:txBody>
        </p:sp>
        <p:sp>
          <p:nvSpPr>
            <p:cNvPr name="TextBox 8" id="8"/>
            <p:cNvSpPr txBox="true"/>
            <p:nvPr/>
          </p:nvSpPr>
          <p:spPr>
            <a:xfrm rot="0">
              <a:off x="0" y="1304687"/>
              <a:ext cx="20408076" cy="1584960"/>
            </a:xfrm>
            <a:prstGeom prst="rect">
              <a:avLst/>
            </a:prstGeom>
          </p:spPr>
          <p:txBody>
            <a:bodyPr anchor="t" rtlCol="false" tIns="0" lIns="0" bIns="0" rIns="0">
              <a:spAutoFit/>
            </a:bodyPr>
            <a:lstStyle/>
            <a:p>
              <a:pPr algn="l">
                <a:lnSpc>
                  <a:spcPts val="2400"/>
                </a:lnSpc>
              </a:pPr>
              <a:r>
                <a:rPr lang="en-US" sz="2000" b="true">
                  <a:solidFill>
                    <a:srgbClr val="897B6D"/>
                  </a:solidFill>
                  <a:latin typeface="Nunito Sans Regular Bold"/>
                  <a:ea typeface="Nunito Sans Regular Bold"/>
                  <a:cs typeface="Nunito Sans Regular Bold"/>
                  <a:sym typeface="Nunito Sans Regular Bold"/>
                </a:rPr>
                <a:t>Suunnittelussa mietimme kuinka kankaan elävä struktuuri, samettinen pehmeys, villan aitous, pellavan rouheus, luonnolliset värit, kuvioiden harmonia ja värien hohde saadaan parhaiten esiin. Tämän otamme jo suunnittelussa huomioon niin, että valitsemasi tekstiili pysyy hyvännäköisenä ja pitkäikäisenä niin kotona kuin julkitilakäytössä. Ympäristöystävällisyys on tärkeä osa suunnittelua, sillä valitsemme kankaisiimme kestävät, kemikaalittomat ja mahdollisimman luonnolliset materiaalit.</a:t>
              </a:r>
            </a:p>
          </p:txBody>
        </p:sp>
      </p:grpSp>
      <p:grpSp>
        <p:nvGrpSpPr>
          <p:cNvPr name="Group 9" id="9"/>
          <p:cNvGrpSpPr/>
          <p:nvPr/>
        </p:nvGrpSpPr>
        <p:grpSpPr>
          <a:xfrm rot="0">
            <a:off x="1407546" y="9002744"/>
            <a:ext cx="16008432" cy="992311"/>
            <a:chOff x="0" y="0"/>
            <a:chExt cx="21344576" cy="1323081"/>
          </a:xfrm>
        </p:grpSpPr>
        <p:sp>
          <p:nvSpPr>
            <p:cNvPr name="TextBox 10" id="10"/>
            <p:cNvSpPr txBox="true"/>
            <p:nvPr/>
          </p:nvSpPr>
          <p:spPr>
            <a:xfrm rot="0">
              <a:off x="0" y="0"/>
              <a:ext cx="21344576" cy="792480"/>
            </a:xfrm>
            <a:prstGeom prst="rect">
              <a:avLst/>
            </a:prstGeom>
          </p:spPr>
          <p:txBody>
            <a:bodyPr anchor="t" rtlCol="false" tIns="0" lIns="0" bIns="0" rIns="0">
              <a:spAutoFit/>
            </a:bodyPr>
            <a:lstStyle/>
            <a:p>
              <a:pPr algn="ctr">
                <a:lnSpc>
                  <a:spcPts val="2400"/>
                </a:lnSpc>
              </a:pPr>
              <a:r>
                <a:rPr lang="en-US" b="true" sz="2000">
                  <a:solidFill>
                    <a:srgbClr val="897B6D"/>
                  </a:solidFill>
                  <a:latin typeface="Nunito Sans Regular Bold"/>
                  <a:ea typeface="Nunito Sans Regular Bold"/>
                  <a:cs typeface="Nunito Sans Regular Bold"/>
                  <a:sym typeface="Nunito Sans Regular Bold"/>
                </a:rPr>
                <a:t>SE ON SE TEKSTIILIEN TUOMA TAIKA, MITÄ TARVITAAN TILAAN, JOTTA SE HERÄÄ HENKIIN, </a:t>
              </a:r>
            </a:p>
            <a:p>
              <a:pPr algn="ctr">
                <a:lnSpc>
                  <a:spcPts val="2400"/>
                </a:lnSpc>
              </a:pPr>
              <a:r>
                <a:rPr lang="en-US" b="true" sz="2000">
                  <a:solidFill>
                    <a:srgbClr val="897B6D"/>
                  </a:solidFill>
                  <a:latin typeface="Nunito Sans Regular Bold"/>
                  <a:ea typeface="Nunito Sans Regular Bold"/>
                  <a:cs typeface="Nunito Sans Regular Bold"/>
                  <a:sym typeface="Nunito Sans Regular Bold"/>
                </a:rPr>
                <a:t>ON KUTSUVA, KOTOISA JA PERSOONALLINEN. </a:t>
              </a:r>
            </a:p>
          </p:txBody>
        </p:sp>
        <p:sp>
          <p:nvSpPr>
            <p:cNvPr name="TextBox 11" id="11"/>
            <p:cNvSpPr txBox="true"/>
            <p:nvPr/>
          </p:nvSpPr>
          <p:spPr>
            <a:xfrm rot="0">
              <a:off x="0" y="908215"/>
              <a:ext cx="21344576" cy="414867"/>
            </a:xfrm>
            <a:prstGeom prst="rect">
              <a:avLst/>
            </a:prstGeom>
          </p:spPr>
          <p:txBody>
            <a:bodyPr anchor="t" rtlCol="false" tIns="0" lIns="0" bIns="0" rIns="0">
              <a:spAutoFit/>
            </a:bodyPr>
            <a:lstStyle/>
            <a:p>
              <a:pPr algn="ctr">
                <a:lnSpc>
                  <a:spcPts val="2379"/>
                </a:lnSpc>
              </a:pPr>
            </a:p>
          </p:txBody>
        </p:sp>
      </p:grpSp>
      <p:grpSp>
        <p:nvGrpSpPr>
          <p:cNvPr name="Group 12" id="12"/>
          <p:cNvGrpSpPr>
            <a:grpSpLocks noChangeAspect="true"/>
          </p:cNvGrpSpPr>
          <p:nvPr/>
        </p:nvGrpSpPr>
        <p:grpSpPr>
          <a:xfrm rot="0">
            <a:off x="7023841" y="3563600"/>
            <a:ext cx="4775843" cy="4775824"/>
            <a:chOff x="0" y="0"/>
            <a:chExt cx="6350000" cy="6349975"/>
          </a:xfrm>
        </p:grpSpPr>
        <p:sp>
          <p:nvSpPr>
            <p:cNvPr name="Freeform 13" id="13"/>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0" t="-16703" r="0" b="-16703"/>
              </a:stretch>
            </a:blipFill>
          </p:spPr>
        </p:sp>
      </p:grpSp>
      <p:sp>
        <p:nvSpPr>
          <p:cNvPr name="Freeform 14" id="14"/>
          <p:cNvSpPr/>
          <p:nvPr/>
        </p:nvSpPr>
        <p:spPr>
          <a:xfrm flipH="false" flipV="false" rot="0">
            <a:off x="16661378" y="9703110"/>
            <a:ext cx="1641176" cy="583890"/>
          </a:xfrm>
          <a:custGeom>
            <a:avLst/>
            <a:gdLst/>
            <a:ahLst/>
            <a:cxnLst/>
            <a:rect r="r" b="b" t="t" l="l"/>
            <a:pathLst>
              <a:path h="583890" w="1641176">
                <a:moveTo>
                  <a:pt x="0" y="0"/>
                </a:moveTo>
                <a:lnTo>
                  <a:pt x="1641175" y="0"/>
                </a:lnTo>
                <a:lnTo>
                  <a:pt x="1641175" y="583890"/>
                </a:lnTo>
                <a:lnTo>
                  <a:pt x="0" y="583890"/>
                </a:lnTo>
                <a:lnTo>
                  <a:pt x="0" y="0"/>
                </a:lnTo>
                <a:close/>
              </a:path>
            </a:pathLst>
          </a:custGeom>
          <a:blipFill>
            <a:blip r:embed="rId5"/>
            <a:stretch>
              <a:fillRect l="-599" t="0" r="-599"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6F6F3"/>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4797907" y="266923"/>
            <a:ext cx="4161297" cy="4161280"/>
            <a:chOff x="0" y="0"/>
            <a:chExt cx="6350000" cy="6349975"/>
          </a:xfrm>
        </p:grpSpPr>
        <p:sp>
          <p:nvSpPr>
            <p:cNvPr name="Freeform 3" id="3"/>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6179" t="-95877" r="-43206" b="-53099"/>
              </a:stretch>
            </a:blipFill>
          </p:spPr>
        </p:sp>
      </p:grpSp>
      <p:grpSp>
        <p:nvGrpSpPr>
          <p:cNvPr name="Group 4" id="4"/>
          <p:cNvGrpSpPr>
            <a:grpSpLocks noChangeAspect="true"/>
          </p:cNvGrpSpPr>
          <p:nvPr/>
        </p:nvGrpSpPr>
        <p:grpSpPr>
          <a:xfrm rot="-62413">
            <a:off x="9222918" y="221963"/>
            <a:ext cx="4164246" cy="4164230"/>
            <a:chOff x="0" y="0"/>
            <a:chExt cx="6350000" cy="6349975"/>
          </a:xfrm>
        </p:grpSpPr>
        <p:sp>
          <p:nvSpPr>
            <p:cNvPr name="Freeform 5" id="5"/>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1939" t="-3205" r="-51974" b="-102013"/>
              </a:stretch>
            </a:blipFill>
          </p:spPr>
        </p:sp>
      </p:grpSp>
      <p:grpSp>
        <p:nvGrpSpPr>
          <p:cNvPr name="Group 6" id="6"/>
          <p:cNvGrpSpPr>
            <a:grpSpLocks noChangeAspect="true"/>
          </p:cNvGrpSpPr>
          <p:nvPr/>
        </p:nvGrpSpPr>
        <p:grpSpPr>
          <a:xfrm rot="148614">
            <a:off x="4723040" y="5129498"/>
            <a:ext cx="4148460" cy="4148444"/>
            <a:chOff x="0" y="0"/>
            <a:chExt cx="6350000" cy="6349975"/>
          </a:xfrm>
        </p:grpSpPr>
        <p:sp>
          <p:nvSpPr>
            <p:cNvPr name="Freeform 7" id="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42377" t="-111981" r="-12347" b="-5432"/>
              </a:stretch>
            </a:blipFill>
          </p:spPr>
        </p:sp>
      </p:grpSp>
      <p:grpSp>
        <p:nvGrpSpPr>
          <p:cNvPr name="Group 8" id="8"/>
          <p:cNvGrpSpPr>
            <a:grpSpLocks noChangeAspect="true"/>
          </p:cNvGrpSpPr>
          <p:nvPr/>
        </p:nvGrpSpPr>
        <p:grpSpPr>
          <a:xfrm rot="75062">
            <a:off x="9213137" y="5134253"/>
            <a:ext cx="4166496" cy="4166480"/>
            <a:chOff x="0" y="0"/>
            <a:chExt cx="6350000" cy="6349975"/>
          </a:xfrm>
        </p:grpSpPr>
        <p:sp>
          <p:nvSpPr>
            <p:cNvPr name="Freeform 9" id="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0443" t="-106480" r="-75395" b="-757"/>
              </a:stretch>
            </a:blipFill>
          </p:spPr>
        </p:sp>
      </p:grpSp>
      <p:grpSp>
        <p:nvGrpSpPr>
          <p:cNvPr name="Group 10" id="10"/>
          <p:cNvGrpSpPr>
            <a:grpSpLocks noChangeAspect="true"/>
          </p:cNvGrpSpPr>
          <p:nvPr/>
        </p:nvGrpSpPr>
        <p:grpSpPr>
          <a:xfrm rot="0">
            <a:off x="13653220" y="285973"/>
            <a:ext cx="4161297" cy="4161280"/>
            <a:chOff x="0" y="0"/>
            <a:chExt cx="6350000" cy="6349975"/>
          </a:xfrm>
        </p:grpSpPr>
        <p:sp>
          <p:nvSpPr>
            <p:cNvPr name="Freeform 11" id="1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87282" t="-64520" r="-4149" b="-5934"/>
              </a:stretch>
            </a:blipFill>
          </p:spPr>
        </p:sp>
      </p:grpSp>
      <p:grpSp>
        <p:nvGrpSpPr>
          <p:cNvPr name="Group 12" id="12"/>
          <p:cNvGrpSpPr>
            <a:grpSpLocks noChangeAspect="true"/>
          </p:cNvGrpSpPr>
          <p:nvPr/>
        </p:nvGrpSpPr>
        <p:grpSpPr>
          <a:xfrm rot="0">
            <a:off x="13653724" y="5123331"/>
            <a:ext cx="4160793" cy="4160776"/>
            <a:chOff x="0" y="0"/>
            <a:chExt cx="6350000" cy="6349975"/>
          </a:xfrm>
        </p:grpSpPr>
        <p:sp>
          <p:nvSpPr>
            <p:cNvPr name="Freeform 13" id="13"/>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39269" t="-56191" r="-4808" b="-3527"/>
              </a:stretch>
            </a:blipFill>
          </p:spPr>
        </p:sp>
      </p:grpSp>
      <p:sp>
        <p:nvSpPr>
          <p:cNvPr name="TextBox 14" id="14"/>
          <p:cNvSpPr txBox="true"/>
          <p:nvPr/>
        </p:nvSpPr>
        <p:spPr>
          <a:xfrm rot="0">
            <a:off x="6190210" y="4518899"/>
            <a:ext cx="1050250" cy="427492"/>
          </a:xfrm>
          <a:prstGeom prst="rect">
            <a:avLst/>
          </a:prstGeom>
        </p:spPr>
        <p:txBody>
          <a:bodyPr anchor="t" rtlCol="false" tIns="0" lIns="0" bIns="0" rIns="0">
            <a:spAutoFit/>
          </a:bodyPr>
          <a:lstStyle/>
          <a:p>
            <a:pPr algn="ctr">
              <a:lnSpc>
                <a:spcPts val="3490"/>
              </a:lnSpc>
            </a:pPr>
            <a:r>
              <a:rPr lang="en-US" sz="2493">
                <a:solidFill>
                  <a:srgbClr val="000000"/>
                </a:solidFill>
                <a:latin typeface="Nunito Sans Extra Light"/>
                <a:ea typeface="Nunito Sans Extra Light"/>
                <a:cs typeface="Nunito Sans Extra Light"/>
                <a:sym typeface="Nunito Sans Extra Light"/>
              </a:rPr>
              <a:t>KEHRÄ</a:t>
            </a:r>
          </a:p>
        </p:txBody>
      </p:sp>
      <p:sp>
        <p:nvSpPr>
          <p:cNvPr name="TextBox 15" id="15"/>
          <p:cNvSpPr txBox="true"/>
          <p:nvPr/>
        </p:nvSpPr>
        <p:spPr>
          <a:xfrm rot="0">
            <a:off x="10761612" y="4518899"/>
            <a:ext cx="1069545" cy="427492"/>
          </a:xfrm>
          <a:prstGeom prst="rect">
            <a:avLst/>
          </a:prstGeom>
        </p:spPr>
        <p:txBody>
          <a:bodyPr anchor="t" rtlCol="false" tIns="0" lIns="0" bIns="0" rIns="0">
            <a:spAutoFit/>
          </a:bodyPr>
          <a:lstStyle/>
          <a:p>
            <a:pPr algn="ctr">
              <a:lnSpc>
                <a:spcPts val="3490"/>
              </a:lnSpc>
            </a:pPr>
            <a:r>
              <a:rPr lang="en-US" sz="2493">
                <a:solidFill>
                  <a:srgbClr val="000000"/>
                </a:solidFill>
                <a:latin typeface="Nunito Sans Extra Light"/>
                <a:ea typeface="Nunito Sans Extra Light"/>
                <a:cs typeface="Nunito Sans Extra Light"/>
                <a:sym typeface="Nunito Sans Extra Light"/>
              </a:rPr>
              <a:t>SOOLO</a:t>
            </a:r>
          </a:p>
        </p:txBody>
      </p:sp>
      <p:sp>
        <p:nvSpPr>
          <p:cNvPr name="TextBox 16" id="16"/>
          <p:cNvSpPr txBox="true"/>
          <p:nvPr/>
        </p:nvSpPr>
        <p:spPr>
          <a:xfrm rot="0">
            <a:off x="14975419" y="4518899"/>
            <a:ext cx="1671405" cy="427492"/>
          </a:xfrm>
          <a:prstGeom prst="rect">
            <a:avLst/>
          </a:prstGeom>
        </p:spPr>
        <p:txBody>
          <a:bodyPr anchor="t" rtlCol="false" tIns="0" lIns="0" bIns="0" rIns="0">
            <a:spAutoFit/>
          </a:bodyPr>
          <a:lstStyle/>
          <a:p>
            <a:pPr algn="ctr">
              <a:lnSpc>
                <a:spcPts val="3490"/>
              </a:lnSpc>
            </a:pPr>
            <a:r>
              <a:rPr lang="en-US" sz="2493">
                <a:solidFill>
                  <a:srgbClr val="000000"/>
                </a:solidFill>
                <a:latin typeface="Nunito Sans Extra Light"/>
                <a:ea typeface="Nunito Sans Extra Light"/>
                <a:cs typeface="Nunito Sans Extra Light"/>
                <a:sym typeface="Nunito Sans Extra Light"/>
              </a:rPr>
              <a:t>THE WOOL</a:t>
            </a:r>
          </a:p>
        </p:txBody>
      </p:sp>
      <p:sp>
        <p:nvSpPr>
          <p:cNvPr name="TextBox 17" id="17"/>
          <p:cNvSpPr txBox="true"/>
          <p:nvPr/>
        </p:nvSpPr>
        <p:spPr>
          <a:xfrm rot="0">
            <a:off x="5464763" y="9440970"/>
            <a:ext cx="2853895" cy="427492"/>
          </a:xfrm>
          <a:prstGeom prst="rect">
            <a:avLst/>
          </a:prstGeom>
        </p:spPr>
        <p:txBody>
          <a:bodyPr anchor="t" rtlCol="false" tIns="0" lIns="0" bIns="0" rIns="0">
            <a:spAutoFit/>
          </a:bodyPr>
          <a:lstStyle/>
          <a:p>
            <a:pPr algn="ctr">
              <a:lnSpc>
                <a:spcPts val="3490"/>
              </a:lnSpc>
            </a:pPr>
            <a:r>
              <a:rPr lang="en-US" sz="2493">
                <a:solidFill>
                  <a:srgbClr val="000000"/>
                </a:solidFill>
                <a:latin typeface="Nunito Sans Extra Light"/>
                <a:ea typeface="Nunito Sans Extra Light"/>
                <a:cs typeface="Nunito Sans Extra Light"/>
                <a:sym typeface="Nunito Sans Extra Light"/>
              </a:rPr>
              <a:t>KEHRÄ PILKKU</a:t>
            </a:r>
          </a:p>
        </p:txBody>
      </p:sp>
      <p:sp>
        <p:nvSpPr>
          <p:cNvPr name="TextBox 18" id="18"/>
          <p:cNvSpPr txBox="true"/>
          <p:nvPr/>
        </p:nvSpPr>
        <p:spPr>
          <a:xfrm rot="0">
            <a:off x="10110738" y="9440970"/>
            <a:ext cx="2371294" cy="427492"/>
          </a:xfrm>
          <a:prstGeom prst="rect">
            <a:avLst/>
          </a:prstGeom>
        </p:spPr>
        <p:txBody>
          <a:bodyPr anchor="t" rtlCol="false" tIns="0" lIns="0" bIns="0" rIns="0">
            <a:spAutoFit/>
          </a:bodyPr>
          <a:lstStyle/>
          <a:p>
            <a:pPr algn="ctr">
              <a:lnSpc>
                <a:spcPts val="3490"/>
              </a:lnSpc>
            </a:pPr>
            <a:r>
              <a:rPr lang="en-US" sz="2493">
                <a:solidFill>
                  <a:srgbClr val="000000"/>
                </a:solidFill>
                <a:latin typeface="Nunito Sans Extra Light"/>
                <a:ea typeface="Nunito Sans Extra Light"/>
                <a:cs typeface="Nunito Sans Extra Light"/>
                <a:sym typeface="Nunito Sans Extra Light"/>
              </a:rPr>
              <a:t>KEHRÄ KENNO</a:t>
            </a:r>
          </a:p>
        </p:txBody>
      </p:sp>
      <p:sp>
        <p:nvSpPr>
          <p:cNvPr name="TextBox 19" id="19"/>
          <p:cNvSpPr txBox="true"/>
          <p:nvPr/>
        </p:nvSpPr>
        <p:spPr>
          <a:xfrm rot="0">
            <a:off x="15077949" y="9440970"/>
            <a:ext cx="1466345" cy="427492"/>
          </a:xfrm>
          <a:prstGeom prst="rect">
            <a:avLst/>
          </a:prstGeom>
        </p:spPr>
        <p:txBody>
          <a:bodyPr anchor="t" rtlCol="false" tIns="0" lIns="0" bIns="0" rIns="0">
            <a:spAutoFit/>
          </a:bodyPr>
          <a:lstStyle/>
          <a:p>
            <a:pPr algn="ctr">
              <a:lnSpc>
                <a:spcPts val="3490"/>
              </a:lnSpc>
            </a:pPr>
            <a:r>
              <a:rPr lang="en-US" sz="2493">
                <a:solidFill>
                  <a:srgbClr val="000000"/>
                </a:solidFill>
                <a:latin typeface="Nunito Sans Extra Light"/>
                <a:ea typeface="Nunito Sans Extra Light"/>
                <a:cs typeface="Nunito Sans Extra Light"/>
                <a:sym typeface="Nunito Sans Extra Light"/>
              </a:rPr>
              <a:t>VYYHTI</a:t>
            </a:r>
          </a:p>
        </p:txBody>
      </p:sp>
      <p:sp>
        <p:nvSpPr>
          <p:cNvPr name="TextBox 20" id="20"/>
          <p:cNvSpPr txBox="true"/>
          <p:nvPr/>
        </p:nvSpPr>
        <p:spPr>
          <a:xfrm rot="0">
            <a:off x="754401" y="971550"/>
            <a:ext cx="3886127" cy="1206501"/>
          </a:xfrm>
          <a:prstGeom prst="rect">
            <a:avLst/>
          </a:prstGeom>
        </p:spPr>
        <p:txBody>
          <a:bodyPr anchor="t" rtlCol="false" tIns="0" lIns="0" bIns="0" rIns="0">
            <a:spAutoFit/>
          </a:bodyPr>
          <a:lstStyle/>
          <a:p>
            <a:pPr algn="just">
              <a:lnSpc>
                <a:spcPts val="4899"/>
              </a:lnSpc>
            </a:pPr>
            <a:r>
              <a:rPr lang="en-US" sz="3499" b="true">
                <a:solidFill>
                  <a:srgbClr val="606060"/>
                </a:solidFill>
                <a:latin typeface="Nunito Sans Regular Bold"/>
                <a:ea typeface="Nunito Sans Regular Bold"/>
                <a:cs typeface="Nunito Sans Regular Bold"/>
                <a:sym typeface="Nunito Sans Regular Bold"/>
              </a:rPr>
              <a:t>JULKITILAN </a:t>
            </a:r>
          </a:p>
          <a:p>
            <a:pPr algn="just">
              <a:lnSpc>
                <a:spcPts val="4899"/>
              </a:lnSpc>
            </a:pPr>
            <a:r>
              <a:rPr lang="en-US" b="true" sz="3499">
                <a:solidFill>
                  <a:srgbClr val="606060"/>
                </a:solidFill>
                <a:latin typeface="Nunito Sans Regular Bold"/>
                <a:ea typeface="Nunito Sans Regular Bold"/>
                <a:cs typeface="Nunito Sans Regular Bold"/>
                <a:sym typeface="Nunito Sans Regular Bold"/>
              </a:rPr>
              <a:t>VILLAKANKAAT</a:t>
            </a:r>
          </a:p>
        </p:txBody>
      </p:sp>
      <p:sp>
        <p:nvSpPr>
          <p:cNvPr name="TextBox 21" id="21"/>
          <p:cNvSpPr txBox="true"/>
          <p:nvPr/>
        </p:nvSpPr>
        <p:spPr>
          <a:xfrm rot="0">
            <a:off x="1782133" y="2786597"/>
            <a:ext cx="9525" cy="249585"/>
          </a:xfrm>
          <a:prstGeom prst="rect">
            <a:avLst/>
          </a:prstGeom>
        </p:spPr>
        <p:txBody>
          <a:bodyPr anchor="t" rtlCol="false" tIns="0" lIns="0" bIns="0" rIns="0">
            <a:spAutoFit/>
          </a:bodyPr>
          <a:lstStyle/>
          <a:p>
            <a:pPr algn="ctr">
              <a:lnSpc>
                <a:spcPts val="2040"/>
              </a:lnSpc>
              <a:spcBef>
                <a:spcPct val="0"/>
              </a:spcBef>
            </a:pPr>
          </a:p>
        </p:txBody>
      </p:sp>
      <p:sp>
        <p:nvSpPr>
          <p:cNvPr name="TextBox 22" id="22"/>
          <p:cNvSpPr txBox="true"/>
          <p:nvPr/>
        </p:nvSpPr>
        <p:spPr>
          <a:xfrm rot="0">
            <a:off x="754401" y="3007607"/>
            <a:ext cx="2916601" cy="688876"/>
          </a:xfrm>
          <a:prstGeom prst="rect">
            <a:avLst/>
          </a:prstGeom>
        </p:spPr>
        <p:txBody>
          <a:bodyPr anchor="t" rtlCol="false" tIns="0" lIns="0" bIns="0" rIns="0">
            <a:spAutoFit/>
          </a:bodyPr>
          <a:lstStyle/>
          <a:p>
            <a:pPr algn="l">
              <a:lnSpc>
                <a:spcPts val="2799"/>
              </a:lnSpc>
            </a:pPr>
            <a:r>
              <a:rPr lang="en-US" sz="1999">
                <a:solidFill>
                  <a:srgbClr val="000000"/>
                </a:solidFill>
                <a:latin typeface="Nunito Sans Regular"/>
                <a:ea typeface="Nunito Sans Regular"/>
                <a:cs typeface="Nunito Sans Regular"/>
                <a:sym typeface="Nunito Sans Regular"/>
              </a:rPr>
              <a:t>YKSI VÄRIKARTTA JA </a:t>
            </a:r>
          </a:p>
          <a:p>
            <a:pPr algn="l">
              <a:lnSpc>
                <a:spcPts val="2799"/>
              </a:lnSpc>
            </a:pPr>
            <a:r>
              <a:rPr lang="en-US" sz="1999">
                <a:solidFill>
                  <a:srgbClr val="000000"/>
                </a:solidFill>
                <a:latin typeface="Nunito Sans Regular"/>
                <a:ea typeface="Nunito Sans Regular"/>
                <a:cs typeface="Nunito Sans Regular"/>
                <a:sym typeface="Nunito Sans Regular"/>
              </a:rPr>
              <a:t>KUUSI ERI KANGASTA</a:t>
            </a:r>
          </a:p>
        </p:txBody>
      </p:sp>
      <p:sp>
        <p:nvSpPr>
          <p:cNvPr name="TextBox 23" id="23"/>
          <p:cNvSpPr txBox="true"/>
          <p:nvPr/>
        </p:nvSpPr>
        <p:spPr>
          <a:xfrm rot="0">
            <a:off x="754401" y="4333252"/>
            <a:ext cx="3274577" cy="4383405"/>
          </a:xfrm>
          <a:prstGeom prst="rect">
            <a:avLst/>
          </a:prstGeom>
        </p:spPr>
        <p:txBody>
          <a:bodyPr anchor="t" rtlCol="false" tIns="0" lIns="0" bIns="0" rIns="0">
            <a:spAutoFit/>
          </a:bodyPr>
          <a:lstStyle/>
          <a:p>
            <a:pPr algn="l">
              <a:lnSpc>
                <a:spcPts val="2519"/>
              </a:lnSpc>
            </a:pPr>
            <a:r>
              <a:rPr lang="en-US" sz="1799">
                <a:solidFill>
                  <a:srgbClr val="000000"/>
                </a:solidFill>
                <a:latin typeface="Nunito Sans Regular"/>
                <a:ea typeface="Nunito Sans Regular"/>
                <a:cs typeface="Nunito Sans Regular"/>
                <a:sym typeface="Nunito Sans Regular"/>
              </a:rPr>
              <a:t>Kehrä kankaan 39 väriä käytössäsi.</a:t>
            </a:r>
          </a:p>
          <a:p>
            <a:pPr algn="l">
              <a:lnSpc>
                <a:spcPts val="2519"/>
              </a:lnSpc>
            </a:pPr>
            <a:r>
              <a:rPr lang="en-US" sz="1799">
                <a:solidFill>
                  <a:srgbClr val="000000"/>
                </a:solidFill>
                <a:latin typeface="Nunito Sans Regular"/>
                <a:ea typeface="Nunito Sans Regular"/>
                <a:cs typeface="Nunito Sans Regular"/>
                <a:sym typeface="Nunito Sans Regular"/>
              </a:rPr>
              <a:t>Valitse vapaasti väri tai väripari ja kudomme sen tilauksesta parissa päivässä. </a:t>
            </a:r>
          </a:p>
          <a:p>
            <a:pPr algn="l">
              <a:lnSpc>
                <a:spcPts val="2519"/>
              </a:lnSpc>
            </a:pPr>
            <a:r>
              <a:rPr lang="en-US" sz="1799">
                <a:solidFill>
                  <a:srgbClr val="000000"/>
                </a:solidFill>
                <a:latin typeface="Nunito Sans Regular"/>
                <a:ea typeface="Nunito Sans Regular"/>
                <a:cs typeface="Nunito Sans Regular"/>
                <a:sym typeface="Nunito Sans Regular"/>
              </a:rPr>
              <a:t>Hankauskestot 50-200 000</a:t>
            </a:r>
          </a:p>
          <a:p>
            <a:pPr algn="l">
              <a:lnSpc>
                <a:spcPts val="2519"/>
              </a:lnSpc>
            </a:pPr>
            <a:r>
              <a:rPr lang="en-US" sz="1799">
                <a:solidFill>
                  <a:srgbClr val="000000"/>
                </a:solidFill>
                <a:latin typeface="Nunito Sans Regular"/>
                <a:ea typeface="Nunito Sans Regular"/>
                <a:cs typeface="Nunito Sans Regular"/>
                <a:sym typeface="Nunito Sans Regular"/>
              </a:rPr>
              <a:t>Minimi 1 m </a:t>
            </a:r>
          </a:p>
          <a:p>
            <a:pPr algn="l">
              <a:lnSpc>
                <a:spcPts val="2519"/>
              </a:lnSpc>
            </a:pPr>
            <a:r>
              <a:rPr lang="en-US" sz="1799">
                <a:solidFill>
                  <a:srgbClr val="000000"/>
                </a:solidFill>
                <a:latin typeface="Nunito Sans Regular"/>
                <a:ea typeface="Nunito Sans Regular"/>
                <a:cs typeface="Nunito Sans Regular"/>
                <a:sym typeface="Nunito Sans Regular"/>
              </a:rPr>
              <a:t>Paloluokka SL1</a:t>
            </a:r>
          </a:p>
          <a:p>
            <a:pPr algn="l">
              <a:lnSpc>
                <a:spcPts val="2519"/>
              </a:lnSpc>
            </a:pPr>
          </a:p>
          <a:p>
            <a:pPr algn="l">
              <a:lnSpc>
                <a:spcPts val="2519"/>
              </a:lnSpc>
            </a:pPr>
          </a:p>
          <a:p>
            <a:pPr algn="l">
              <a:lnSpc>
                <a:spcPts val="2519"/>
              </a:lnSpc>
            </a:pPr>
            <a:r>
              <a:rPr lang="en-US" sz="1799">
                <a:solidFill>
                  <a:srgbClr val="000000"/>
                </a:solidFill>
                <a:latin typeface="Nunito Sans Regular"/>
                <a:ea typeface="Nunito Sans Regular"/>
                <a:cs typeface="Nunito Sans Regular"/>
                <a:sym typeface="Nunito Sans Regular"/>
              </a:rPr>
              <a:t>Villakankaiden hinnoittelu teollisuudelle alkaen n 38 € riippuen tilausmäärästä </a:t>
            </a:r>
          </a:p>
          <a:p>
            <a:pPr algn="ctr">
              <a:lnSpc>
                <a:spcPts val="2519"/>
              </a:lnSpc>
            </a:pPr>
          </a:p>
        </p:txBody>
      </p:sp>
      <p:sp>
        <p:nvSpPr>
          <p:cNvPr name="Freeform 24" id="24"/>
          <p:cNvSpPr/>
          <p:nvPr/>
        </p:nvSpPr>
        <p:spPr>
          <a:xfrm flipH="false" flipV="false" rot="0">
            <a:off x="16646824" y="-5972"/>
            <a:ext cx="1641176" cy="583890"/>
          </a:xfrm>
          <a:custGeom>
            <a:avLst/>
            <a:gdLst/>
            <a:ahLst/>
            <a:cxnLst/>
            <a:rect r="r" b="b" t="t" l="l"/>
            <a:pathLst>
              <a:path h="583890" w="1641176">
                <a:moveTo>
                  <a:pt x="0" y="0"/>
                </a:moveTo>
                <a:lnTo>
                  <a:pt x="1641176" y="0"/>
                </a:lnTo>
                <a:lnTo>
                  <a:pt x="1641176" y="583890"/>
                </a:lnTo>
                <a:lnTo>
                  <a:pt x="0" y="583890"/>
                </a:lnTo>
                <a:lnTo>
                  <a:pt x="0" y="0"/>
                </a:lnTo>
                <a:close/>
              </a:path>
            </a:pathLst>
          </a:custGeom>
          <a:blipFill>
            <a:blip r:embed="rId8"/>
            <a:stretch>
              <a:fillRect l="-599" t="0" r="-599"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6F6F3"/>
        </a:solidFill>
      </p:bgPr>
    </p:bg>
    <p:spTree>
      <p:nvGrpSpPr>
        <p:cNvPr id="1" name=""/>
        <p:cNvGrpSpPr/>
        <p:nvPr/>
      </p:nvGrpSpPr>
      <p:grpSpPr>
        <a:xfrm>
          <a:off x="0" y="0"/>
          <a:ext cx="0" cy="0"/>
          <a:chOff x="0" y="0"/>
          <a:chExt cx="0" cy="0"/>
        </a:xfrm>
      </p:grpSpPr>
      <p:grpSp>
        <p:nvGrpSpPr>
          <p:cNvPr name="Group 2" id="2"/>
          <p:cNvGrpSpPr/>
          <p:nvPr/>
        </p:nvGrpSpPr>
        <p:grpSpPr>
          <a:xfrm rot="0">
            <a:off x="1002" y="24028"/>
            <a:ext cx="2643593" cy="4966820"/>
            <a:chOff x="0" y="0"/>
            <a:chExt cx="749349" cy="1407888"/>
          </a:xfrm>
        </p:grpSpPr>
        <p:sp>
          <p:nvSpPr>
            <p:cNvPr name="Freeform 3" id="3"/>
            <p:cNvSpPr/>
            <p:nvPr/>
          </p:nvSpPr>
          <p:spPr>
            <a:xfrm flipH="false" flipV="false" rot="0">
              <a:off x="0" y="0"/>
              <a:ext cx="749349" cy="1407888"/>
            </a:xfrm>
            <a:custGeom>
              <a:avLst/>
              <a:gdLst/>
              <a:ahLst/>
              <a:cxnLst/>
              <a:rect r="r" b="b" t="t" l="l"/>
              <a:pathLst>
                <a:path h="1407888" w="749349">
                  <a:moveTo>
                    <a:pt x="0" y="0"/>
                  </a:moveTo>
                  <a:lnTo>
                    <a:pt x="749349" y="0"/>
                  </a:lnTo>
                  <a:lnTo>
                    <a:pt x="749349" y="1407888"/>
                  </a:lnTo>
                  <a:lnTo>
                    <a:pt x="0" y="1407888"/>
                  </a:lnTo>
                  <a:close/>
                </a:path>
              </a:pathLst>
            </a:custGeom>
            <a:solidFill>
              <a:srgbClr val="C1B8B8"/>
            </a:solidFill>
          </p:spPr>
        </p:sp>
        <p:sp>
          <p:nvSpPr>
            <p:cNvPr name="TextBox 4" id="4"/>
            <p:cNvSpPr txBox="true"/>
            <p:nvPr/>
          </p:nvSpPr>
          <p:spPr>
            <a:xfrm>
              <a:off x="0" y="-47625"/>
              <a:ext cx="749349" cy="1455513"/>
            </a:xfrm>
            <a:prstGeom prst="rect">
              <a:avLst/>
            </a:prstGeom>
          </p:spPr>
          <p:txBody>
            <a:bodyPr anchor="ctr" rtlCol="false" tIns="50800" lIns="50800" bIns="50800" rIns="50800"/>
            <a:lstStyle/>
            <a:p>
              <a:pPr algn="ctr">
                <a:lnSpc>
                  <a:spcPts val="3471"/>
                </a:lnSpc>
              </a:pPr>
            </a:p>
          </p:txBody>
        </p:sp>
      </p:grpSp>
      <p:grpSp>
        <p:nvGrpSpPr>
          <p:cNvPr name="Group 5" id="5"/>
          <p:cNvGrpSpPr/>
          <p:nvPr/>
        </p:nvGrpSpPr>
        <p:grpSpPr>
          <a:xfrm rot="0">
            <a:off x="2911295" y="0"/>
            <a:ext cx="2643593" cy="4990848"/>
            <a:chOff x="0" y="0"/>
            <a:chExt cx="749349" cy="1414699"/>
          </a:xfrm>
        </p:grpSpPr>
        <p:sp>
          <p:nvSpPr>
            <p:cNvPr name="Freeform 6" id="6"/>
            <p:cNvSpPr/>
            <p:nvPr/>
          </p:nvSpPr>
          <p:spPr>
            <a:xfrm flipH="false" flipV="false" rot="0">
              <a:off x="0" y="0"/>
              <a:ext cx="749349" cy="1414699"/>
            </a:xfrm>
            <a:custGeom>
              <a:avLst/>
              <a:gdLst/>
              <a:ahLst/>
              <a:cxnLst/>
              <a:rect r="r" b="b" t="t" l="l"/>
              <a:pathLst>
                <a:path h="1414699" w="749349">
                  <a:moveTo>
                    <a:pt x="0" y="0"/>
                  </a:moveTo>
                  <a:lnTo>
                    <a:pt x="749349" y="0"/>
                  </a:lnTo>
                  <a:lnTo>
                    <a:pt x="749349" y="1414699"/>
                  </a:lnTo>
                  <a:lnTo>
                    <a:pt x="0" y="1414699"/>
                  </a:lnTo>
                  <a:close/>
                </a:path>
              </a:pathLst>
            </a:custGeom>
            <a:solidFill>
              <a:srgbClr val="C1B8B8"/>
            </a:solidFill>
          </p:spPr>
        </p:sp>
        <p:sp>
          <p:nvSpPr>
            <p:cNvPr name="TextBox 7" id="7"/>
            <p:cNvSpPr txBox="true"/>
            <p:nvPr/>
          </p:nvSpPr>
          <p:spPr>
            <a:xfrm>
              <a:off x="0" y="-47625"/>
              <a:ext cx="749349" cy="1462324"/>
            </a:xfrm>
            <a:prstGeom prst="rect">
              <a:avLst/>
            </a:prstGeom>
          </p:spPr>
          <p:txBody>
            <a:bodyPr anchor="ctr" rtlCol="false" tIns="50800" lIns="50800" bIns="50800" rIns="50800"/>
            <a:lstStyle/>
            <a:p>
              <a:pPr algn="ctr">
                <a:lnSpc>
                  <a:spcPts val="3471"/>
                </a:lnSpc>
              </a:pPr>
            </a:p>
          </p:txBody>
        </p:sp>
      </p:grpSp>
      <p:grpSp>
        <p:nvGrpSpPr>
          <p:cNvPr name="Group 8" id="8"/>
          <p:cNvGrpSpPr/>
          <p:nvPr/>
        </p:nvGrpSpPr>
        <p:grpSpPr>
          <a:xfrm rot="0">
            <a:off x="5821587" y="24028"/>
            <a:ext cx="2643593" cy="4966820"/>
            <a:chOff x="0" y="0"/>
            <a:chExt cx="749349" cy="1407888"/>
          </a:xfrm>
        </p:grpSpPr>
        <p:sp>
          <p:nvSpPr>
            <p:cNvPr name="Freeform 9" id="9"/>
            <p:cNvSpPr/>
            <p:nvPr/>
          </p:nvSpPr>
          <p:spPr>
            <a:xfrm flipH="false" flipV="false" rot="0">
              <a:off x="0" y="0"/>
              <a:ext cx="749349" cy="1407888"/>
            </a:xfrm>
            <a:custGeom>
              <a:avLst/>
              <a:gdLst/>
              <a:ahLst/>
              <a:cxnLst/>
              <a:rect r="r" b="b" t="t" l="l"/>
              <a:pathLst>
                <a:path h="1407888" w="749349">
                  <a:moveTo>
                    <a:pt x="0" y="0"/>
                  </a:moveTo>
                  <a:lnTo>
                    <a:pt x="749349" y="0"/>
                  </a:lnTo>
                  <a:lnTo>
                    <a:pt x="749349" y="1407888"/>
                  </a:lnTo>
                  <a:lnTo>
                    <a:pt x="0" y="1407888"/>
                  </a:lnTo>
                  <a:close/>
                </a:path>
              </a:pathLst>
            </a:custGeom>
            <a:solidFill>
              <a:srgbClr val="C1B8B8"/>
            </a:solidFill>
          </p:spPr>
        </p:sp>
        <p:sp>
          <p:nvSpPr>
            <p:cNvPr name="TextBox 10" id="10"/>
            <p:cNvSpPr txBox="true"/>
            <p:nvPr/>
          </p:nvSpPr>
          <p:spPr>
            <a:xfrm>
              <a:off x="0" y="-47625"/>
              <a:ext cx="749349" cy="1455513"/>
            </a:xfrm>
            <a:prstGeom prst="rect">
              <a:avLst/>
            </a:prstGeom>
          </p:spPr>
          <p:txBody>
            <a:bodyPr anchor="ctr" rtlCol="false" tIns="50800" lIns="50800" bIns="50800" rIns="50800"/>
            <a:lstStyle/>
            <a:p>
              <a:pPr algn="ctr">
                <a:lnSpc>
                  <a:spcPts val="3471"/>
                </a:lnSpc>
              </a:pPr>
            </a:p>
          </p:txBody>
        </p:sp>
      </p:grpSp>
      <p:grpSp>
        <p:nvGrpSpPr>
          <p:cNvPr name="Group 11" id="11"/>
          <p:cNvGrpSpPr/>
          <p:nvPr/>
        </p:nvGrpSpPr>
        <p:grpSpPr>
          <a:xfrm rot="0">
            <a:off x="8731880" y="24028"/>
            <a:ext cx="2643593" cy="4966820"/>
            <a:chOff x="0" y="0"/>
            <a:chExt cx="749349" cy="1407888"/>
          </a:xfrm>
        </p:grpSpPr>
        <p:sp>
          <p:nvSpPr>
            <p:cNvPr name="Freeform 12" id="12"/>
            <p:cNvSpPr/>
            <p:nvPr/>
          </p:nvSpPr>
          <p:spPr>
            <a:xfrm flipH="false" flipV="false" rot="0">
              <a:off x="0" y="0"/>
              <a:ext cx="749349" cy="1407888"/>
            </a:xfrm>
            <a:custGeom>
              <a:avLst/>
              <a:gdLst/>
              <a:ahLst/>
              <a:cxnLst/>
              <a:rect r="r" b="b" t="t" l="l"/>
              <a:pathLst>
                <a:path h="1407888" w="749349">
                  <a:moveTo>
                    <a:pt x="0" y="0"/>
                  </a:moveTo>
                  <a:lnTo>
                    <a:pt x="749349" y="0"/>
                  </a:lnTo>
                  <a:lnTo>
                    <a:pt x="749349" y="1407888"/>
                  </a:lnTo>
                  <a:lnTo>
                    <a:pt x="0" y="1407888"/>
                  </a:lnTo>
                  <a:close/>
                </a:path>
              </a:pathLst>
            </a:custGeom>
            <a:solidFill>
              <a:srgbClr val="C1B8B8"/>
            </a:solidFill>
          </p:spPr>
        </p:sp>
        <p:sp>
          <p:nvSpPr>
            <p:cNvPr name="TextBox 13" id="13"/>
            <p:cNvSpPr txBox="true"/>
            <p:nvPr/>
          </p:nvSpPr>
          <p:spPr>
            <a:xfrm>
              <a:off x="0" y="-47625"/>
              <a:ext cx="749349" cy="1455513"/>
            </a:xfrm>
            <a:prstGeom prst="rect">
              <a:avLst/>
            </a:prstGeom>
          </p:spPr>
          <p:txBody>
            <a:bodyPr anchor="ctr" rtlCol="false" tIns="50800" lIns="50800" bIns="50800" rIns="50800"/>
            <a:lstStyle/>
            <a:p>
              <a:pPr algn="ctr">
                <a:lnSpc>
                  <a:spcPts val="3471"/>
                </a:lnSpc>
              </a:pPr>
            </a:p>
          </p:txBody>
        </p:sp>
      </p:grpSp>
      <p:grpSp>
        <p:nvGrpSpPr>
          <p:cNvPr name="Group 14" id="14"/>
          <p:cNvGrpSpPr/>
          <p:nvPr/>
        </p:nvGrpSpPr>
        <p:grpSpPr>
          <a:xfrm rot="0">
            <a:off x="11642173" y="24028"/>
            <a:ext cx="2643593" cy="4966820"/>
            <a:chOff x="0" y="0"/>
            <a:chExt cx="749349" cy="1407888"/>
          </a:xfrm>
        </p:grpSpPr>
        <p:sp>
          <p:nvSpPr>
            <p:cNvPr name="Freeform 15" id="15"/>
            <p:cNvSpPr/>
            <p:nvPr/>
          </p:nvSpPr>
          <p:spPr>
            <a:xfrm flipH="false" flipV="false" rot="0">
              <a:off x="0" y="0"/>
              <a:ext cx="749349" cy="1407888"/>
            </a:xfrm>
            <a:custGeom>
              <a:avLst/>
              <a:gdLst/>
              <a:ahLst/>
              <a:cxnLst/>
              <a:rect r="r" b="b" t="t" l="l"/>
              <a:pathLst>
                <a:path h="1407888" w="749349">
                  <a:moveTo>
                    <a:pt x="0" y="0"/>
                  </a:moveTo>
                  <a:lnTo>
                    <a:pt x="749349" y="0"/>
                  </a:lnTo>
                  <a:lnTo>
                    <a:pt x="749349" y="1407888"/>
                  </a:lnTo>
                  <a:lnTo>
                    <a:pt x="0" y="1407888"/>
                  </a:lnTo>
                  <a:close/>
                </a:path>
              </a:pathLst>
            </a:custGeom>
            <a:solidFill>
              <a:srgbClr val="C1B8B8"/>
            </a:solidFill>
          </p:spPr>
        </p:sp>
        <p:sp>
          <p:nvSpPr>
            <p:cNvPr name="TextBox 16" id="16"/>
            <p:cNvSpPr txBox="true"/>
            <p:nvPr/>
          </p:nvSpPr>
          <p:spPr>
            <a:xfrm>
              <a:off x="0" y="-47625"/>
              <a:ext cx="749349" cy="1455513"/>
            </a:xfrm>
            <a:prstGeom prst="rect">
              <a:avLst/>
            </a:prstGeom>
          </p:spPr>
          <p:txBody>
            <a:bodyPr anchor="ctr" rtlCol="false" tIns="50800" lIns="50800" bIns="50800" rIns="50800"/>
            <a:lstStyle/>
            <a:p>
              <a:pPr algn="ctr">
                <a:lnSpc>
                  <a:spcPts val="3471"/>
                </a:lnSpc>
              </a:pPr>
            </a:p>
          </p:txBody>
        </p:sp>
      </p:grpSp>
      <p:grpSp>
        <p:nvGrpSpPr>
          <p:cNvPr name="Group 17" id="17"/>
          <p:cNvGrpSpPr/>
          <p:nvPr/>
        </p:nvGrpSpPr>
        <p:grpSpPr>
          <a:xfrm rot="0">
            <a:off x="14552466" y="0"/>
            <a:ext cx="3785134" cy="10287000"/>
            <a:chOff x="0" y="0"/>
            <a:chExt cx="1072929" cy="2915940"/>
          </a:xfrm>
        </p:grpSpPr>
        <p:sp>
          <p:nvSpPr>
            <p:cNvPr name="Freeform 18" id="18"/>
            <p:cNvSpPr/>
            <p:nvPr/>
          </p:nvSpPr>
          <p:spPr>
            <a:xfrm flipH="false" flipV="false" rot="0">
              <a:off x="0" y="0"/>
              <a:ext cx="1072929" cy="2915940"/>
            </a:xfrm>
            <a:custGeom>
              <a:avLst/>
              <a:gdLst/>
              <a:ahLst/>
              <a:cxnLst/>
              <a:rect r="r" b="b" t="t" l="l"/>
              <a:pathLst>
                <a:path h="2915940" w="1072929">
                  <a:moveTo>
                    <a:pt x="0" y="0"/>
                  </a:moveTo>
                  <a:lnTo>
                    <a:pt x="1072929" y="0"/>
                  </a:lnTo>
                  <a:lnTo>
                    <a:pt x="1072929" y="2915940"/>
                  </a:lnTo>
                  <a:lnTo>
                    <a:pt x="0" y="2915940"/>
                  </a:lnTo>
                  <a:close/>
                </a:path>
              </a:pathLst>
            </a:custGeom>
            <a:solidFill>
              <a:srgbClr val="C1B8B8"/>
            </a:solidFill>
          </p:spPr>
        </p:sp>
        <p:sp>
          <p:nvSpPr>
            <p:cNvPr name="TextBox 19" id="19"/>
            <p:cNvSpPr txBox="true"/>
            <p:nvPr/>
          </p:nvSpPr>
          <p:spPr>
            <a:xfrm>
              <a:off x="0" y="-47625"/>
              <a:ext cx="1072929" cy="2963565"/>
            </a:xfrm>
            <a:prstGeom prst="rect">
              <a:avLst/>
            </a:prstGeom>
          </p:spPr>
          <p:txBody>
            <a:bodyPr anchor="ctr" rtlCol="false" tIns="50800" lIns="50800" bIns="50800" rIns="50800"/>
            <a:lstStyle/>
            <a:p>
              <a:pPr algn="ctr">
                <a:lnSpc>
                  <a:spcPts val="3471"/>
                </a:lnSpc>
              </a:pPr>
            </a:p>
          </p:txBody>
        </p:sp>
      </p:grpSp>
      <p:grpSp>
        <p:nvGrpSpPr>
          <p:cNvPr name="Group 20" id="20"/>
          <p:cNvGrpSpPr/>
          <p:nvPr/>
        </p:nvGrpSpPr>
        <p:grpSpPr>
          <a:xfrm rot="0">
            <a:off x="501" y="5320180"/>
            <a:ext cx="2643593" cy="4966820"/>
            <a:chOff x="0" y="0"/>
            <a:chExt cx="749349" cy="1407888"/>
          </a:xfrm>
        </p:grpSpPr>
        <p:sp>
          <p:nvSpPr>
            <p:cNvPr name="Freeform 21" id="21"/>
            <p:cNvSpPr/>
            <p:nvPr/>
          </p:nvSpPr>
          <p:spPr>
            <a:xfrm flipH="false" flipV="false" rot="0">
              <a:off x="0" y="0"/>
              <a:ext cx="749349" cy="1407888"/>
            </a:xfrm>
            <a:custGeom>
              <a:avLst/>
              <a:gdLst/>
              <a:ahLst/>
              <a:cxnLst/>
              <a:rect r="r" b="b" t="t" l="l"/>
              <a:pathLst>
                <a:path h="1407888" w="749349">
                  <a:moveTo>
                    <a:pt x="0" y="0"/>
                  </a:moveTo>
                  <a:lnTo>
                    <a:pt x="749349" y="0"/>
                  </a:lnTo>
                  <a:lnTo>
                    <a:pt x="749349" y="1407888"/>
                  </a:lnTo>
                  <a:lnTo>
                    <a:pt x="0" y="1407888"/>
                  </a:lnTo>
                  <a:close/>
                </a:path>
              </a:pathLst>
            </a:custGeom>
            <a:solidFill>
              <a:srgbClr val="C1B8B8"/>
            </a:solidFill>
          </p:spPr>
        </p:sp>
        <p:sp>
          <p:nvSpPr>
            <p:cNvPr name="TextBox 22" id="22"/>
            <p:cNvSpPr txBox="true"/>
            <p:nvPr/>
          </p:nvSpPr>
          <p:spPr>
            <a:xfrm>
              <a:off x="0" y="-47625"/>
              <a:ext cx="749349" cy="1455513"/>
            </a:xfrm>
            <a:prstGeom prst="rect">
              <a:avLst/>
            </a:prstGeom>
          </p:spPr>
          <p:txBody>
            <a:bodyPr anchor="ctr" rtlCol="false" tIns="50800" lIns="50800" bIns="50800" rIns="50800"/>
            <a:lstStyle/>
            <a:p>
              <a:pPr algn="ctr">
                <a:lnSpc>
                  <a:spcPts val="3471"/>
                </a:lnSpc>
              </a:pPr>
            </a:p>
          </p:txBody>
        </p:sp>
      </p:grpSp>
      <p:grpSp>
        <p:nvGrpSpPr>
          <p:cNvPr name="Group 23" id="23"/>
          <p:cNvGrpSpPr/>
          <p:nvPr/>
        </p:nvGrpSpPr>
        <p:grpSpPr>
          <a:xfrm rot="0">
            <a:off x="2911796" y="5296152"/>
            <a:ext cx="2643593" cy="4990848"/>
            <a:chOff x="0" y="0"/>
            <a:chExt cx="749349" cy="1414699"/>
          </a:xfrm>
        </p:grpSpPr>
        <p:sp>
          <p:nvSpPr>
            <p:cNvPr name="Freeform 24" id="24"/>
            <p:cNvSpPr/>
            <p:nvPr/>
          </p:nvSpPr>
          <p:spPr>
            <a:xfrm flipH="false" flipV="false" rot="0">
              <a:off x="0" y="0"/>
              <a:ext cx="749349" cy="1414699"/>
            </a:xfrm>
            <a:custGeom>
              <a:avLst/>
              <a:gdLst/>
              <a:ahLst/>
              <a:cxnLst/>
              <a:rect r="r" b="b" t="t" l="l"/>
              <a:pathLst>
                <a:path h="1414699" w="749349">
                  <a:moveTo>
                    <a:pt x="0" y="0"/>
                  </a:moveTo>
                  <a:lnTo>
                    <a:pt x="749349" y="0"/>
                  </a:lnTo>
                  <a:lnTo>
                    <a:pt x="749349" y="1414699"/>
                  </a:lnTo>
                  <a:lnTo>
                    <a:pt x="0" y="1414699"/>
                  </a:lnTo>
                  <a:close/>
                </a:path>
              </a:pathLst>
            </a:custGeom>
            <a:solidFill>
              <a:srgbClr val="C1B8B8"/>
            </a:solidFill>
          </p:spPr>
        </p:sp>
        <p:sp>
          <p:nvSpPr>
            <p:cNvPr name="TextBox 25" id="25"/>
            <p:cNvSpPr txBox="true"/>
            <p:nvPr/>
          </p:nvSpPr>
          <p:spPr>
            <a:xfrm>
              <a:off x="0" y="-47625"/>
              <a:ext cx="749349" cy="1462324"/>
            </a:xfrm>
            <a:prstGeom prst="rect">
              <a:avLst/>
            </a:prstGeom>
          </p:spPr>
          <p:txBody>
            <a:bodyPr anchor="ctr" rtlCol="false" tIns="50800" lIns="50800" bIns="50800" rIns="50800"/>
            <a:lstStyle/>
            <a:p>
              <a:pPr algn="ctr">
                <a:lnSpc>
                  <a:spcPts val="3471"/>
                </a:lnSpc>
              </a:pPr>
            </a:p>
          </p:txBody>
        </p:sp>
      </p:grpSp>
      <p:grpSp>
        <p:nvGrpSpPr>
          <p:cNvPr name="Group 26" id="26"/>
          <p:cNvGrpSpPr/>
          <p:nvPr/>
        </p:nvGrpSpPr>
        <p:grpSpPr>
          <a:xfrm rot="0">
            <a:off x="5822088" y="5320180"/>
            <a:ext cx="2643593" cy="4966820"/>
            <a:chOff x="0" y="0"/>
            <a:chExt cx="749349" cy="1407888"/>
          </a:xfrm>
        </p:grpSpPr>
        <p:sp>
          <p:nvSpPr>
            <p:cNvPr name="Freeform 27" id="27"/>
            <p:cNvSpPr/>
            <p:nvPr/>
          </p:nvSpPr>
          <p:spPr>
            <a:xfrm flipH="false" flipV="false" rot="0">
              <a:off x="0" y="0"/>
              <a:ext cx="749349" cy="1407888"/>
            </a:xfrm>
            <a:custGeom>
              <a:avLst/>
              <a:gdLst/>
              <a:ahLst/>
              <a:cxnLst/>
              <a:rect r="r" b="b" t="t" l="l"/>
              <a:pathLst>
                <a:path h="1407888" w="749349">
                  <a:moveTo>
                    <a:pt x="0" y="0"/>
                  </a:moveTo>
                  <a:lnTo>
                    <a:pt x="749349" y="0"/>
                  </a:lnTo>
                  <a:lnTo>
                    <a:pt x="749349" y="1407888"/>
                  </a:lnTo>
                  <a:lnTo>
                    <a:pt x="0" y="1407888"/>
                  </a:lnTo>
                  <a:close/>
                </a:path>
              </a:pathLst>
            </a:custGeom>
            <a:solidFill>
              <a:srgbClr val="C1B8B8"/>
            </a:solidFill>
          </p:spPr>
        </p:sp>
        <p:sp>
          <p:nvSpPr>
            <p:cNvPr name="TextBox 28" id="28"/>
            <p:cNvSpPr txBox="true"/>
            <p:nvPr/>
          </p:nvSpPr>
          <p:spPr>
            <a:xfrm>
              <a:off x="0" y="-47625"/>
              <a:ext cx="749349" cy="1455513"/>
            </a:xfrm>
            <a:prstGeom prst="rect">
              <a:avLst/>
            </a:prstGeom>
          </p:spPr>
          <p:txBody>
            <a:bodyPr anchor="ctr" rtlCol="false" tIns="50800" lIns="50800" bIns="50800" rIns="50800"/>
            <a:lstStyle/>
            <a:p>
              <a:pPr algn="ctr">
                <a:lnSpc>
                  <a:spcPts val="3471"/>
                </a:lnSpc>
              </a:pPr>
            </a:p>
          </p:txBody>
        </p:sp>
      </p:grpSp>
      <p:grpSp>
        <p:nvGrpSpPr>
          <p:cNvPr name="Group 29" id="29"/>
          <p:cNvGrpSpPr/>
          <p:nvPr/>
        </p:nvGrpSpPr>
        <p:grpSpPr>
          <a:xfrm rot="0">
            <a:off x="8732381" y="5320180"/>
            <a:ext cx="2643593" cy="4966820"/>
            <a:chOff x="0" y="0"/>
            <a:chExt cx="749349" cy="1407888"/>
          </a:xfrm>
        </p:grpSpPr>
        <p:sp>
          <p:nvSpPr>
            <p:cNvPr name="Freeform 30" id="30"/>
            <p:cNvSpPr/>
            <p:nvPr/>
          </p:nvSpPr>
          <p:spPr>
            <a:xfrm flipH="false" flipV="false" rot="0">
              <a:off x="0" y="0"/>
              <a:ext cx="749349" cy="1407888"/>
            </a:xfrm>
            <a:custGeom>
              <a:avLst/>
              <a:gdLst/>
              <a:ahLst/>
              <a:cxnLst/>
              <a:rect r="r" b="b" t="t" l="l"/>
              <a:pathLst>
                <a:path h="1407888" w="749349">
                  <a:moveTo>
                    <a:pt x="0" y="0"/>
                  </a:moveTo>
                  <a:lnTo>
                    <a:pt x="749349" y="0"/>
                  </a:lnTo>
                  <a:lnTo>
                    <a:pt x="749349" y="1407888"/>
                  </a:lnTo>
                  <a:lnTo>
                    <a:pt x="0" y="1407888"/>
                  </a:lnTo>
                  <a:close/>
                </a:path>
              </a:pathLst>
            </a:custGeom>
            <a:solidFill>
              <a:srgbClr val="C1B8B8"/>
            </a:solidFill>
          </p:spPr>
        </p:sp>
        <p:sp>
          <p:nvSpPr>
            <p:cNvPr name="TextBox 31" id="31"/>
            <p:cNvSpPr txBox="true"/>
            <p:nvPr/>
          </p:nvSpPr>
          <p:spPr>
            <a:xfrm>
              <a:off x="0" y="-47625"/>
              <a:ext cx="749349" cy="1455513"/>
            </a:xfrm>
            <a:prstGeom prst="rect">
              <a:avLst/>
            </a:prstGeom>
          </p:spPr>
          <p:txBody>
            <a:bodyPr anchor="ctr" rtlCol="false" tIns="50800" lIns="50800" bIns="50800" rIns="50800"/>
            <a:lstStyle/>
            <a:p>
              <a:pPr algn="ctr">
                <a:lnSpc>
                  <a:spcPts val="3471"/>
                </a:lnSpc>
              </a:pPr>
            </a:p>
          </p:txBody>
        </p:sp>
      </p:grpSp>
      <p:grpSp>
        <p:nvGrpSpPr>
          <p:cNvPr name="Group 32" id="32"/>
          <p:cNvGrpSpPr/>
          <p:nvPr/>
        </p:nvGrpSpPr>
        <p:grpSpPr>
          <a:xfrm rot="0">
            <a:off x="11642674" y="5320180"/>
            <a:ext cx="2643593" cy="4966820"/>
            <a:chOff x="0" y="0"/>
            <a:chExt cx="749349" cy="1407888"/>
          </a:xfrm>
        </p:grpSpPr>
        <p:sp>
          <p:nvSpPr>
            <p:cNvPr name="Freeform 33" id="33"/>
            <p:cNvSpPr/>
            <p:nvPr/>
          </p:nvSpPr>
          <p:spPr>
            <a:xfrm flipH="false" flipV="false" rot="0">
              <a:off x="0" y="0"/>
              <a:ext cx="749349" cy="1407888"/>
            </a:xfrm>
            <a:custGeom>
              <a:avLst/>
              <a:gdLst/>
              <a:ahLst/>
              <a:cxnLst/>
              <a:rect r="r" b="b" t="t" l="l"/>
              <a:pathLst>
                <a:path h="1407888" w="749349">
                  <a:moveTo>
                    <a:pt x="0" y="0"/>
                  </a:moveTo>
                  <a:lnTo>
                    <a:pt x="749349" y="0"/>
                  </a:lnTo>
                  <a:lnTo>
                    <a:pt x="749349" y="1407888"/>
                  </a:lnTo>
                  <a:lnTo>
                    <a:pt x="0" y="1407888"/>
                  </a:lnTo>
                  <a:close/>
                </a:path>
              </a:pathLst>
            </a:custGeom>
            <a:solidFill>
              <a:srgbClr val="C1B8B8"/>
            </a:solidFill>
          </p:spPr>
        </p:sp>
        <p:sp>
          <p:nvSpPr>
            <p:cNvPr name="TextBox 34" id="34"/>
            <p:cNvSpPr txBox="true"/>
            <p:nvPr/>
          </p:nvSpPr>
          <p:spPr>
            <a:xfrm>
              <a:off x="0" y="-47625"/>
              <a:ext cx="749349" cy="1455513"/>
            </a:xfrm>
            <a:prstGeom prst="rect">
              <a:avLst/>
            </a:prstGeom>
          </p:spPr>
          <p:txBody>
            <a:bodyPr anchor="ctr" rtlCol="false" tIns="50800" lIns="50800" bIns="50800" rIns="50800"/>
            <a:lstStyle/>
            <a:p>
              <a:pPr algn="ctr">
                <a:lnSpc>
                  <a:spcPts val="3471"/>
                </a:lnSpc>
              </a:pPr>
            </a:p>
          </p:txBody>
        </p:sp>
      </p:grpSp>
      <p:sp>
        <p:nvSpPr>
          <p:cNvPr name="Freeform 35" id="35"/>
          <p:cNvSpPr/>
          <p:nvPr/>
        </p:nvSpPr>
        <p:spPr>
          <a:xfrm flipH="false" flipV="false" rot="0">
            <a:off x="-675129" y="24028"/>
            <a:ext cx="3319223" cy="4978834"/>
          </a:xfrm>
          <a:custGeom>
            <a:avLst/>
            <a:gdLst/>
            <a:ahLst/>
            <a:cxnLst/>
            <a:rect r="r" b="b" t="t" l="l"/>
            <a:pathLst>
              <a:path h="4978834" w="3319223">
                <a:moveTo>
                  <a:pt x="0" y="0"/>
                </a:moveTo>
                <a:lnTo>
                  <a:pt x="3319223" y="0"/>
                </a:lnTo>
                <a:lnTo>
                  <a:pt x="3319223" y="4978833"/>
                </a:lnTo>
                <a:lnTo>
                  <a:pt x="0" y="4978833"/>
                </a:lnTo>
                <a:lnTo>
                  <a:pt x="0" y="0"/>
                </a:lnTo>
                <a:close/>
              </a:path>
            </a:pathLst>
          </a:custGeom>
          <a:blipFill>
            <a:blip r:embed="rId2"/>
            <a:stretch>
              <a:fillRect l="0" t="0" r="0" b="0"/>
            </a:stretch>
          </a:blipFill>
        </p:spPr>
      </p:sp>
      <p:sp>
        <p:nvSpPr>
          <p:cNvPr name="Freeform 36" id="36"/>
          <p:cNvSpPr/>
          <p:nvPr/>
        </p:nvSpPr>
        <p:spPr>
          <a:xfrm flipH="false" flipV="false" rot="0">
            <a:off x="-675129" y="5320180"/>
            <a:ext cx="3319223" cy="4978834"/>
          </a:xfrm>
          <a:custGeom>
            <a:avLst/>
            <a:gdLst/>
            <a:ahLst/>
            <a:cxnLst/>
            <a:rect r="r" b="b" t="t" l="l"/>
            <a:pathLst>
              <a:path h="4978834" w="3319223">
                <a:moveTo>
                  <a:pt x="0" y="0"/>
                </a:moveTo>
                <a:lnTo>
                  <a:pt x="3319223" y="0"/>
                </a:lnTo>
                <a:lnTo>
                  <a:pt x="3319223" y="4978834"/>
                </a:lnTo>
                <a:lnTo>
                  <a:pt x="0" y="4978834"/>
                </a:lnTo>
                <a:lnTo>
                  <a:pt x="0" y="0"/>
                </a:lnTo>
                <a:close/>
              </a:path>
            </a:pathLst>
          </a:custGeom>
          <a:blipFill>
            <a:blip r:embed="rId3"/>
            <a:stretch>
              <a:fillRect l="-17782" t="-6153" r="-20306" b="-31935"/>
            </a:stretch>
          </a:blipFill>
        </p:spPr>
      </p:sp>
      <p:sp>
        <p:nvSpPr>
          <p:cNvPr name="Freeform 37" id="37"/>
          <p:cNvSpPr/>
          <p:nvPr/>
        </p:nvSpPr>
        <p:spPr>
          <a:xfrm flipH="false" flipV="false" rot="0">
            <a:off x="2911295" y="5320180"/>
            <a:ext cx="2644094" cy="4978834"/>
          </a:xfrm>
          <a:custGeom>
            <a:avLst/>
            <a:gdLst/>
            <a:ahLst/>
            <a:cxnLst/>
            <a:rect r="r" b="b" t="t" l="l"/>
            <a:pathLst>
              <a:path h="4978834" w="2644094">
                <a:moveTo>
                  <a:pt x="0" y="0"/>
                </a:moveTo>
                <a:lnTo>
                  <a:pt x="2644093" y="0"/>
                </a:lnTo>
                <a:lnTo>
                  <a:pt x="2644093" y="4978834"/>
                </a:lnTo>
                <a:lnTo>
                  <a:pt x="0" y="4978834"/>
                </a:lnTo>
                <a:lnTo>
                  <a:pt x="0" y="0"/>
                </a:lnTo>
                <a:close/>
              </a:path>
            </a:pathLst>
          </a:custGeom>
          <a:blipFill>
            <a:blip r:embed="rId4"/>
            <a:stretch>
              <a:fillRect l="-170266" t="-27500" r="-89858" b="0"/>
            </a:stretch>
          </a:blipFill>
        </p:spPr>
      </p:sp>
      <p:sp>
        <p:nvSpPr>
          <p:cNvPr name="Freeform 38" id="38"/>
          <p:cNvSpPr/>
          <p:nvPr/>
        </p:nvSpPr>
        <p:spPr>
          <a:xfrm flipH="false" flipV="false" rot="0">
            <a:off x="2910794" y="6007"/>
            <a:ext cx="2644094" cy="4978834"/>
          </a:xfrm>
          <a:custGeom>
            <a:avLst/>
            <a:gdLst/>
            <a:ahLst/>
            <a:cxnLst/>
            <a:rect r="r" b="b" t="t" l="l"/>
            <a:pathLst>
              <a:path h="4978834" w="2644094">
                <a:moveTo>
                  <a:pt x="0" y="0"/>
                </a:moveTo>
                <a:lnTo>
                  <a:pt x="2644093" y="0"/>
                </a:lnTo>
                <a:lnTo>
                  <a:pt x="2644093" y="4978834"/>
                </a:lnTo>
                <a:lnTo>
                  <a:pt x="0" y="4978834"/>
                </a:lnTo>
                <a:lnTo>
                  <a:pt x="0" y="0"/>
                </a:lnTo>
                <a:close/>
              </a:path>
            </a:pathLst>
          </a:custGeom>
          <a:blipFill>
            <a:blip r:embed="rId5"/>
            <a:stretch>
              <a:fillRect l="-91225" t="0" r="-91225" b="0"/>
            </a:stretch>
          </a:blipFill>
        </p:spPr>
      </p:sp>
      <p:sp>
        <p:nvSpPr>
          <p:cNvPr name="Freeform 39" id="39"/>
          <p:cNvSpPr/>
          <p:nvPr/>
        </p:nvSpPr>
        <p:spPr>
          <a:xfrm flipH="false" flipV="false" rot="0">
            <a:off x="5821086" y="24028"/>
            <a:ext cx="2644094" cy="4978834"/>
          </a:xfrm>
          <a:custGeom>
            <a:avLst/>
            <a:gdLst/>
            <a:ahLst/>
            <a:cxnLst/>
            <a:rect r="r" b="b" t="t" l="l"/>
            <a:pathLst>
              <a:path h="4978834" w="2644094">
                <a:moveTo>
                  <a:pt x="0" y="0"/>
                </a:moveTo>
                <a:lnTo>
                  <a:pt x="2644094" y="0"/>
                </a:lnTo>
                <a:lnTo>
                  <a:pt x="2644094" y="4978833"/>
                </a:lnTo>
                <a:lnTo>
                  <a:pt x="0" y="4978833"/>
                </a:lnTo>
                <a:lnTo>
                  <a:pt x="0" y="0"/>
                </a:lnTo>
                <a:close/>
              </a:path>
            </a:pathLst>
          </a:custGeom>
          <a:blipFill>
            <a:blip r:embed="rId6"/>
            <a:stretch>
              <a:fillRect l="-91225" t="0" r="-91225" b="0"/>
            </a:stretch>
          </a:blipFill>
        </p:spPr>
      </p:sp>
      <p:sp>
        <p:nvSpPr>
          <p:cNvPr name="Freeform 40" id="40"/>
          <p:cNvSpPr/>
          <p:nvPr/>
        </p:nvSpPr>
        <p:spPr>
          <a:xfrm flipH="false" flipV="false" rot="0">
            <a:off x="5822088" y="5320180"/>
            <a:ext cx="2691218" cy="5067568"/>
          </a:xfrm>
          <a:custGeom>
            <a:avLst/>
            <a:gdLst/>
            <a:ahLst/>
            <a:cxnLst/>
            <a:rect r="r" b="b" t="t" l="l"/>
            <a:pathLst>
              <a:path h="5067568" w="2691218">
                <a:moveTo>
                  <a:pt x="0" y="0"/>
                </a:moveTo>
                <a:lnTo>
                  <a:pt x="2691218" y="0"/>
                </a:lnTo>
                <a:lnTo>
                  <a:pt x="2691218" y="5067568"/>
                </a:lnTo>
                <a:lnTo>
                  <a:pt x="0" y="5067568"/>
                </a:lnTo>
                <a:lnTo>
                  <a:pt x="0" y="0"/>
                </a:lnTo>
                <a:close/>
              </a:path>
            </a:pathLst>
          </a:custGeom>
          <a:blipFill>
            <a:blip r:embed="rId7"/>
            <a:stretch>
              <a:fillRect l="-54317" t="-17648" r="-14557" b="-16876"/>
            </a:stretch>
          </a:blipFill>
        </p:spPr>
      </p:sp>
      <p:sp>
        <p:nvSpPr>
          <p:cNvPr name="Freeform 41" id="41"/>
          <p:cNvSpPr/>
          <p:nvPr/>
        </p:nvSpPr>
        <p:spPr>
          <a:xfrm flipH="false" flipV="false" rot="0">
            <a:off x="8732882" y="5320180"/>
            <a:ext cx="2644094" cy="4978834"/>
          </a:xfrm>
          <a:custGeom>
            <a:avLst/>
            <a:gdLst/>
            <a:ahLst/>
            <a:cxnLst/>
            <a:rect r="r" b="b" t="t" l="l"/>
            <a:pathLst>
              <a:path h="4978834" w="2644094">
                <a:moveTo>
                  <a:pt x="0" y="0"/>
                </a:moveTo>
                <a:lnTo>
                  <a:pt x="2644094" y="0"/>
                </a:lnTo>
                <a:lnTo>
                  <a:pt x="2644094" y="4978834"/>
                </a:lnTo>
                <a:lnTo>
                  <a:pt x="0" y="4978834"/>
                </a:lnTo>
                <a:lnTo>
                  <a:pt x="0" y="0"/>
                </a:lnTo>
                <a:close/>
              </a:path>
            </a:pathLst>
          </a:custGeom>
          <a:blipFill>
            <a:blip r:embed="rId8"/>
            <a:stretch>
              <a:fillRect l="-12766" t="0" r="-12766" b="0"/>
            </a:stretch>
          </a:blipFill>
        </p:spPr>
      </p:sp>
      <p:sp>
        <p:nvSpPr>
          <p:cNvPr name="Freeform 42" id="42"/>
          <p:cNvSpPr/>
          <p:nvPr/>
        </p:nvSpPr>
        <p:spPr>
          <a:xfrm flipH="false" flipV="false" rot="0">
            <a:off x="8732882" y="24028"/>
            <a:ext cx="2644094" cy="4978834"/>
          </a:xfrm>
          <a:custGeom>
            <a:avLst/>
            <a:gdLst/>
            <a:ahLst/>
            <a:cxnLst/>
            <a:rect r="r" b="b" t="t" l="l"/>
            <a:pathLst>
              <a:path h="4978834" w="2644094">
                <a:moveTo>
                  <a:pt x="0" y="0"/>
                </a:moveTo>
                <a:lnTo>
                  <a:pt x="2644094" y="0"/>
                </a:lnTo>
                <a:lnTo>
                  <a:pt x="2644094" y="4978833"/>
                </a:lnTo>
                <a:lnTo>
                  <a:pt x="0" y="4978833"/>
                </a:lnTo>
                <a:lnTo>
                  <a:pt x="0" y="0"/>
                </a:lnTo>
                <a:close/>
              </a:path>
            </a:pathLst>
          </a:custGeom>
          <a:blipFill>
            <a:blip r:embed="rId9"/>
            <a:stretch>
              <a:fillRect l="-12766" t="0" r="-12766" b="0"/>
            </a:stretch>
          </a:blipFill>
        </p:spPr>
      </p:sp>
      <p:sp>
        <p:nvSpPr>
          <p:cNvPr name="Freeform 43" id="43"/>
          <p:cNvSpPr/>
          <p:nvPr/>
        </p:nvSpPr>
        <p:spPr>
          <a:xfrm flipH="false" flipV="false" rot="0">
            <a:off x="11643676" y="0"/>
            <a:ext cx="2644094" cy="4978834"/>
          </a:xfrm>
          <a:custGeom>
            <a:avLst/>
            <a:gdLst/>
            <a:ahLst/>
            <a:cxnLst/>
            <a:rect r="r" b="b" t="t" l="l"/>
            <a:pathLst>
              <a:path h="4978834" w="2644094">
                <a:moveTo>
                  <a:pt x="0" y="0"/>
                </a:moveTo>
                <a:lnTo>
                  <a:pt x="2644094" y="0"/>
                </a:lnTo>
                <a:lnTo>
                  <a:pt x="2644094" y="4978834"/>
                </a:lnTo>
                <a:lnTo>
                  <a:pt x="0" y="4978834"/>
                </a:lnTo>
                <a:lnTo>
                  <a:pt x="0" y="0"/>
                </a:lnTo>
                <a:close/>
              </a:path>
            </a:pathLst>
          </a:custGeom>
          <a:blipFill>
            <a:blip r:embed="rId10"/>
            <a:stretch>
              <a:fillRect l="-12766" t="0" r="-12766" b="0"/>
            </a:stretch>
          </a:blipFill>
        </p:spPr>
      </p:sp>
      <p:sp>
        <p:nvSpPr>
          <p:cNvPr name="Freeform 44" id="44"/>
          <p:cNvSpPr/>
          <p:nvPr/>
        </p:nvSpPr>
        <p:spPr>
          <a:xfrm flipH="false" flipV="false" rot="0">
            <a:off x="11641672" y="5320180"/>
            <a:ext cx="2644094" cy="4978834"/>
          </a:xfrm>
          <a:custGeom>
            <a:avLst/>
            <a:gdLst/>
            <a:ahLst/>
            <a:cxnLst/>
            <a:rect r="r" b="b" t="t" l="l"/>
            <a:pathLst>
              <a:path h="4978834" w="2644094">
                <a:moveTo>
                  <a:pt x="0" y="0"/>
                </a:moveTo>
                <a:lnTo>
                  <a:pt x="2644094" y="0"/>
                </a:lnTo>
                <a:lnTo>
                  <a:pt x="2644094" y="4978834"/>
                </a:lnTo>
                <a:lnTo>
                  <a:pt x="0" y="4978834"/>
                </a:lnTo>
                <a:lnTo>
                  <a:pt x="0" y="0"/>
                </a:lnTo>
                <a:close/>
              </a:path>
            </a:pathLst>
          </a:custGeom>
          <a:blipFill>
            <a:blip r:embed="rId11"/>
            <a:stretch>
              <a:fillRect l="-12766" t="0" r="-12766" b="0"/>
            </a:stretch>
          </a:blipFill>
        </p:spPr>
      </p:sp>
      <p:sp>
        <p:nvSpPr>
          <p:cNvPr name="Freeform 45" id="45"/>
          <p:cNvSpPr/>
          <p:nvPr/>
        </p:nvSpPr>
        <p:spPr>
          <a:xfrm flipH="false" flipV="false" rot="0">
            <a:off x="14503367" y="48055"/>
            <a:ext cx="3784633" cy="10250959"/>
          </a:xfrm>
          <a:custGeom>
            <a:avLst/>
            <a:gdLst/>
            <a:ahLst/>
            <a:cxnLst/>
            <a:rect r="r" b="b" t="t" l="l"/>
            <a:pathLst>
              <a:path h="10250959" w="3784633">
                <a:moveTo>
                  <a:pt x="0" y="0"/>
                </a:moveTo>
                <a:lnTo>
                  <a:pt x="3784633" y="0"/>
                </a:lnTo>
                <a:lnTo>
                  <a:pt x="3784633" y="10250959"/>
                </a:lnTo>
                <a:lnTo>
                  <a:pt x="0" y="10250959"/>
                </a:lnTo>
                <a:lnTo>
                  <a:pt x="0" y="0"/>
                </a:lnTo>
                <a:close/>
              </a:path>
            </a:pathLst>
          </a:custGeom>
          <a:blipFill>
            <a:blip r:embed="rId12"/>
            <a:stretch>
              <a:fillRect l="-153143" t="0" r="-153143" b="0"/>
            </a:stretch>
          </a:blipFill>
        </p:spPr>
      </p:sp>
      <p:sp>
        <p:nvSpPr>
          <p:cNvPr name="TextBox 46" id="46"/>
          <p:cNvSpPr txBox="true"/>
          <p:nvPr/>
        </p:nvSpPr>
        <p:spPr>
          <a:xfrm rot="0">
            <a:off x="1190945" y="4998972"/>
            <a:ext cx="6486376" cy="297180"/>
          </a:xfrm>
          <a:prstGeom prst="rect">
            <a:avLst/>
          </a:prstGeom>
        </p:spPr>
        <p:txBody>
          <a:bodyPr anchor="t" rtlCol="false" tIns="0" lIns="0" bIns="0" rIns="0">
            <a:spAutoFit/>
          </a:bodyPr>
          <a:lstStyle/>
          <a:p>
            <a:pPr algn="ctr">
              <a:lnSpc>
                <a:spcPts val="2520"/>
              </a:lnSpc>
            </a:pPr>
            <a:r>
              <a:rPr lang="en-US" sz="1800">
                <a:solidFill>
                  <a:srgbClr val="000000"/>
                </a:solidFill>
                <a:latin typeface="Nunito Sans Regular"/>
                <a:ea typeface="Nunito Sans Regular"/>
                <a:cs typeface="Nunito Sans Regular"/>
                <a:sym typeface="Nunito Sans Regular"/>
              </a:rPr>
              <a:t>ANNALA X YOUNG FINNISH DESIGN  YHTEISTYÖKOKOELMA</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6F6F3"/>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4388374" y="285973"/>
            <a:ext cx="4158409" cy="4158392"/>
            <a:chOff x="0" y="0"/>
            <a:chExt cx="6350000" cy="6349975"/>
          </a:xfrm>
        </p:grpSpPr>
        <p:sp>
          <p:nvSpPr>
            <p:cNvPr name="Freeform 3" id="3"/>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0" t="-41017" r="-14018" b="-30010"/>
              </a:stretch>
            </a:blipFill>
          </p:spPr>
        </p:sp>
      </p:grpSp>
      <p:grpSp>
        <p:nvGrpSpPr>
          <p:cNvPr name="Group 4" id="4"/>
          <p:cNvGrpSpPr>
            <a:grpSpLocks noChangeAspect="true"/>
          </p:cNvGrpSpPr>
          <p:nvPr/>
        </p:nvGrpSpPr>
        <p:grpSpPr>
          <a:xfrm rot="106009">
            <a:off x="9211337" y="5418576"/>
            <a:ext cx="4158409" cy="4158392"/>
            <a:chOff x="0" y="0"/>
            <a:chExt cx="6350000" cy="6349975"/>
          </a:xfrm>
        </p:grpSpPr>
        <p:sp>
          <p:nvSpPr>
            <p:cNvPr name="Freeform 5" id="5"/>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39736" t="-23855" r="-101275" b="-36819"/>
              </a:stretch>
            </a:blipFill>
          </p:spPr>
        </p:sp>
      </p:grpSp>
      <p:grpSp>
        <p:nvGrpSpPr>
          <p:cNvPr name="Group 6" id="6"/>
          <p:cNvGrpSpPr>
            <a:grpSpLocks noChangeAspect="true"/>
          </p:cNvGrpSpPr>
          <p:nvPr/>
        </p:nvGrpSpPr>
        <p:grpSpPr>
          <a:xfrm rot="75062">
            <a:off x="4433274" y="5355459"/>
            <a:ext cx="4158409" cy="4158392"/>
            <a:chOff x="0" y="0"/>
            <a:chExt cx="6350000" cy="6349975"/>
          </a:xfrm>
        </p:grpSpPr>
        <p:sp>
          <p:nvSpPr>
            <p:cNvPr name="Freeform 7" id="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1507" t="-72345" r="-45101" b="-47568"/>
              </a:stretch>
            </a:blipFill>
          </p:spPr>
        </p:sp>
      </p:grpSp>
      <p:grpSp>
        <p:nvGrpSpPr>
          <p:cNvPr name="Group 8" id="8"/>
          <p:cNvGrpSpPr>
            <a:grpSpLocks noChangeAspect="true"/>
          </p:cNvGrpSpPr>
          <p:nvPr/>
        </p:nvGrpSpPr>
        <p:grpSpPr>
          <a:xfrm rot="0">
            <a:off x="13950737" y="285973"/>
            <a:ext cx="4158409" cy="4158392"/>
            <a:chOff x="0" y="0"/>
            <a:chExt cx="6350000" cy="6349975"/>
          </a:xfrm>
        </p:grpSpPr>
        <p:sp>
          <p:nvSpPr>
            <p:cNvPr name="Freeform 9" id="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6406" t="-42001" r="-30392" b="-63197"/>
              </a:stretch>
            </a:blipFill>
          </p:spPr>
        </p:sp>
      </p:grpSp>
      <p:grpSp>
        <p:nvGrpSpPr>
          <p:cNvPr name="Group 10" id="10"/>
          <p:cNvGrpSpPr>
            <a:grpSpLocks noChangeAspect="true"/>
          </p:cNvGrpSpPr>
          <p:nvPr/>
        </p:nvGrpSpPr>
        <p:grpSpPr>
          <a:xfrm rot="0">
            <a:off x="13950737" y="5355459"/>
            <a:ext cx="4158409" cy="4158392"/>
            <a:chOff x="0" y="0"/>
            <a:chExt cx="6350000" cy="6349975"/>
          </a:xfrm>
        </p:grpSpPr>
        <p:sp>
          <p:nvSpPr>
            <p:cNvPr name="Freeform 11" id="1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0" t="-26040" r="-27270" b="-64866"/>
              </a:stretch>
            </a:blipFill>
          </p:spPr>
        </p:sp>
      </p:grpSp>
      <p:sp>
        <p:nvSpPr>
          <p:cNvPr name="Freeform 12" id="12"/>
          <p:cNvSpPr/>
          <p:nvPr/>
        </p:nvSpPr>
        <p:spPr>
          <a:xfrm flipH="false" flipV="false" rot="0">
            <a:off x="16836321" y="-5972"/>
            <a:ext cx="1451679" cy="516471"/>
          </a:xfrm>
          <a:custGeom>
            <a:avLst/>
            <a:gdLst/>
            <a:ahLst/>
            <a:cxnLst/>
            <a:rect r="r" b="b" t="t" l="l"/>
            <a:pathLst>
              <a:path h="516471" w="1451679">
                <a:moveTo>
                  <a:pt x="0" y="0"/>
                </a:moveTo>
                <a:lnTo>
                  <a:pt x="1451679" y="0"/>
                </a:lnTo>
                <a:lnTo>
                  <a:pt x="1451679" y="516472"/>
                </a:lnTo>
                <a:lnTo>
                  <a:pt x="0" y="516472"/>
                </a:lnTo>
                <a:lnTo>
                  <a:pt x="0" y="0"/>
                </a:lnTo>
                <a:close/>
              </a:path>
            </a:pathLst>
          </a:custGeom>
          <a:blipFill>
            <a:blip r:embed="rId7"/>
            <a:stretch>
              <a:fillRect l="-599" t="0" r="-599" b="0"/>
            </a:stretch>
          </a:blipFill>
        </p:spPr>
      </p:sp>
      <p:grpSp>
        <p:nvGrpSpPr>
          <p:cNvPr name="Group 13" id="13"/>
          <p:cNvGrpSpPr>
            <a:grpSpLocks noChangeAspect="true"/>
          </p:cNvGrpSpPr>
          <p:nvPr/>
        </p:nvGrpSpPr>
        <p:grpSpPr>
          <a:xfrm rot="0">
            <a:off x="9101153" y="415306"/>
            <a:ext cx="4158409" cy="4158392"/>
            <a:chOff x="0" y="0"/>
            <a:chExt cx="6350000" cy="6349975"/>
          </a:xfrm>
        </p:grpSpPr>
        <p:sp>
          <p:nvSpPr>
            <p:cNvPr name="Freeform 14" id="1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0" t="-25000" r="0" b="-25000"/>
              </a:stretch>
            </a:blipFill>
          </p:spPr>
        </p:sp>
      </p:grpSp>
      <p:sp>
        <p:nvSpPr>
          <p:cNvPr name="TextBox 15" id="15"/>
          <p:cNvSpPr txBox="true"/>
          <p:nvPr/>
        </p:nvSpPr>
        <p:spPr>
          <a:xfrm rot="0">
            <a:off x="5976932" y="4526074"/>
            <a:ext cx="981294" cy="452783"/>
          </a:xfrm>
          <a:prstGeom prst="rect">
            <a:avLst/>
          </a:prstGeom>
        </p:spPr>
        <p:txBody>
          <a:bodyPr anchor="t" rtlCol="false" tIns="0" lIns="0" bIns="0" rIns="0">
            <a:spAutoFit/>
          </a:bodyPr>
          <a:lstStyle/>
          <a:p>
            <a:pPr algn="ctr">
              <a:lnSpc>
                <a:spcPts val="3784"/>
              </a:lnSpc>
            </a:pPr>
            <a:r>
              <a:rPr lang="en-US" sz="2703">
                <a:solidFill>
                  <a:srgbClr val="000000"/>
                </a:solidFill>
                <a:latin typeface="Nunito Sans Extra Light"/>
                <a:ea typeface="Nunito Sans Extra Light"/>
                <a:cs typeface="Nunito Sans Extra Light"/>
                <a:sym typeface="Nunito Sans Extra Light"/>
              </a:rPr>
              <a:t>KORSI</a:t>
            </a:r>
          </a:p>
        </p:txBody>
      </p:sp>
      <p:sp>
        <p:nvSpPr>
          <p:cNvPr name="TextBox 16" id="16"/>
          <p:cNvSpPr txBox="true"/>
          <p:nvPr/>
        </p:nvSpPr>
        <p:spPr>
          <a:xfrm rot="0">
            <a:off x="10495866" y="4526074"/>
            <a:ext cx="1589351" cy="452783"/>
          </a:xfrm>
          <a:prstGeom prst="rect">
            <a:avLst/>
          </a:prstGeom>
        </p:spPr>
        <p:txBody>
          <a:bodyPr anchor="t" rtlCol="false" tIns="0" lIns="0" bIns="0" rIns="0">
            <a:spAutoFit/>
          </a:bodyPr>
          <a:lstStyle/>
          <a:p>
            <a:pPr algn="ctr">
              <a:lnSpc>
                <a:spcPts val="3784"/>
              </a:lnSpc>
            </a:pPr>
            <a:r>
              <a:rPr lang="en-US" sz="2703">
                <a:solidFill>
                  <a:srgbClr val="000000"/>
                </a:solidFill>
                <a:latin typeface="Nunito Sans Extra Light"/>
                <a:ea typeface="Nunito Sans Extra Light"/>
                <a:cs typeface="Nunito Sans Extra Light"/>
                <a:sym typeface="Nunito Sans Extra Light"/>
              </a:rPr>
              <a:t>SQUARES</a:t>
            </a:r>
          </a:p>
        </p:txBody>
      </p:sp>
      <p:sp>
        <p:nvSpPr>
          <p:cNvPr name="TextBox 17" id="17"/>
          <p:cNvSpPr txBox="true"/>
          <p:nvPr/>
        </p:nvSpPr>
        <p:spPr>
          <a:xfrm rot="0">
            <a:off x="15223276" y="4526074"/>
            <a:ext cx="1613332" cy="452783"/>
          </a:xfrm>
          <a:prstGeom prst="rect">
            <a:avLst/>
          </a:prstGeom>
        </p:spPr>
        <p:txBody>
          <a:bodyPr anchor="t" rtlCol="false" tIns="0" lIns="0" bIns="0" rIns="0">
            <a:spAutoFit/>
          </a:bodyPr>
          <a:lstStyle/>
          <a:p>
            <a:pPr algn="ctr">
              <a:lnSpc>
                <a:spcPts val="3784"/>
              </a:lnSpc>
            </a:pPr>
            <a:r>
              <a:rPr lang="en-US" sz="2703">
                <a:solidFill>
                  <a:srgbClr val="000000"/>
                </a:solidFill>
                <a:latin typeface="Nunito Sans Extra Light"/>
                <a:ea typeface="Nunito Sans Extra Light"/>
                <a:cs typeface="Nunito Sans Extra Light"/>
                <a:sym typeface="Nunito Sans Extra Light"/>
              </a:rPr>
              <a:t>BLIZZARD</a:t>
            </a:r>
          </a:p>
        </p:txBody>
      </p:sp>
      <p:sp>
        <p:nvSpPr>
          <p:cNvPr name="TextBox 18" id="18"/>
          <p:cNvSpPr txBox="true"/>
          <p:nvPr/>
        </p:nvSpPr>
        <p:spPr>
          <a:xfrm rot="0">
            <a:off x="9804436" y="9685330"/>
            <a:ext cx="3097491" cy="453150"/>
          </a:xfrm>
          <a:prstGeom prst="rect">
            <a:avLst/>
          </a:prstGeom>
        </p:spPr>
        <p:txBody>
          <a:bodyPr anchor="t" rtlCol="false" tIns="0" lIns="0" bIns="0" rIns="0">
            <a:spAutoFit/>
          </a:bodyPr>
          <a:lstStyle/>
          <a:p>
            <a:pPr algn="ctr">
              <a:lnSpc>
                <a:spcPts val="3788"/>
              </a:lnSpc>
            </a:pPr>
            <a:r>
              <a:rPr lang="en-US" sz="2706">
                <a:solidFill>
                  <a:srgbClr val="000000"/>
                </a:solidFill>
                <a:latin typeface="Nunito Sans Extra Light"/>
                <a:ea typeface="Nunito Sans Extra Light"/>
                <a:cs typeface="Nunito Sans Extra Light"/>
                <a:sym typeface="Nunito Sans Extra Light"/>
              </a:rPr>
              <a:t>RYTMI</a:t>
            </a:r>
          </a:p>
        </p:txBody>
      </p:sp>
      <p:sp>
        <p:nvSpPr>
          <p:cNvPr name="TextBox 19" id="19"/>
          <p:cNvSpPr txBox="true"/>
          <p:nvPr/>
        </p:nvSpPr>
        <p:spPr>
          <a:xfrm rot="0">
            <a:off x="5225629" y="9685330"/>
            <a:ext cx="2573698" cy="453150"/>
          </a:xfrm>
          <a:prstGeom prst="rect">
            <a:avLst/>
          </a:prstGeom>
        </p:spPr>
        <p:txBody>
          <a:bodyPr anchor="t" rtlCol="false" tIns="0" lIns="0" bIns="0" rIns="0">
            <a:spAutoFit/>
          </a:bodyPr>
          <a:lstStyle/>
          <a:p>
            <a:pPr algn="ctr">
              <a:lnSpc>
                <a:spcPts val="3788"/>
              </a:lnSpc>
            </a:pPr>
            <a:r>
              <a:rPr lang="en-US" sz="2706">
                <a:solidFill>
                  <a:srgbClr val="000000"/>
                </a:solidFill>
                <a:latin typeface="Nunito Sans Extra Light"/>
                <a:ea typeface="Nunito Sans Extra Light"/>
                <a:cs typeface="Nunito Sans Extra Light"/>
                <a:sym typeface="Nunito Sans Extra Light"/>
              </a:rPr>
              <a:t>AXEL</a:t>
            </a:r>
          </a:p>
        </p:txBody>
      </p:sp>
      <p:sp>
        <p:nvSpPr>
          <p:cNvPr name="TextBox 20" id="20"/>
          <p:cNvSpPr txBox="true"/>
          <p:nvPr/>
        </p:nvSpPr>
        <p:spPr>
          <a:xfrm rot="0">
            <a:off x="15244815" y="9622212"/>
            <a:ext cx="1591506" cy="453150"/>
          </a:xfrm>
          <a:prstGeom prst="rect">
            <a:avLst/>
          </a:prstGeom>
        </p:spPr>
        <p:txBody>
          <a:bodyPr anchor="t" rtlCol="false" tIns="0" lIns="0" bIns="0" rIns="0">
            <a:spAutoFit/>
          </a:bodyPr>
          <a:lstStyle/>
          <a:p>
            <a:pPr algn="ctr">
              <a:lnSpc>
                <a:spcPts val="3788"/>
              </a:lnSpc>
            </a:pPr>
            <a:r>
              <a:rPr lang="en-US" sz="2706">
                <a:solidFill>
                  <a:srgbClr val="000000"/>
                </a:solidFill>
                <a:latin typeface="Nunito Sans Extra Light"/>
                <a:ea typeface="Nunito Sans Extra Light"/>
                <a:cs typeface="Nunito Sans Extra Light"/>
                <a:sym typeface="Nunito Sans Extra Light"/>
              </a:rPr>
              <a:t>PUISTO</a:t>
            </a:r>
          </a:p>
        </p:txBody>
      </p:sp>
      <p:sp>
        <p:nvSpPr>
          <p:cNvPr name="TextBox 21" id="21"/>
          <p:cNvSpPr txBox="true"/>
          <p:nvPr/>
        </p:nvSpPr>
        <p:spPr>
          <a:xfrm rot="0">
            <a:off x="407109" y="1210792"/>
            <a:ext cx="3428815" cy="2017146"/>
          </a:xfrm>
          <a:prstGeom prst="rect">
            <a:avLst/>
          </a:prstGeom>
        </p:spPr>
        <p:txBody>
          <a:bodyPr anchor="t" rtlCol="false" tIns="0" lIns="0" bIns="0" rIns="0">
            <a:spAutoFit/>
          </a:bodyPr>
          <a:lstStyle/>
          <a:p>
            <a:pPr algn="ctr">
              <a:lnSpc>
                <a:spcPts val="3027"/>
              </a:lnSpc>
            </a:pPr>
            <a:r>
              <a:rPr lang="en-US" sz="2727" b="true">
                <a:solidFill>
                  <a:srgbClr val="004AAD"/>
                </a:solidFill>
                <a:latin typeface="Nunito Sans Regular Bold"/>
                <a:ea typeface="Nunito Sans Regular Bold"/>
                <a:cs typeface="Nunito Sans Regular Bold"/>
                <a:sym typeface="Nunito Sans Regular Bold"/>
              </a:rPr>
              <a:t>x</a:t>
            </a:r>
          </a:p>
          <a:p>
            <a:pPr algn="ctr">
              <a:lnSpc>
                <a:spcPts val="4254"/>
              </a:lnSpc>
            </a:pPr>
            <a:r>
              <a:rPr lang="en-US" b="true" sz="2727" spc="-84">
                <a:solidFill>
                  <a:srgbClr val="004AAD"/>
                </a:solidFill>
                <a:latin typeface="Nunito Sans Black"/>
                <a:ea typeface="Nunito Sans Black"/>
                <a:cs typeface="Nunito Sans Black"/>
                <a:sym typeface="Nunito Sans Black"/>
              </a:rPr>
              <a:t>Young Finnish Design </a:t>
            </a:r>
          </a:p>
          <a:p>
            <a:pPr algn="ctr">
              <a:lnSpc>
                <a:spcPts val="4741"/>
              </a:lnSpc>
            </a:pPr>
            <a:r>
              <a:rPr lang="en-US" sz="3039" b="true">
                <a:solidFill>
                  <a:srgbClr val="004AAD"/>
                </a:solidFill>
                <a:latin typeface="Nunito Sans Black"/>
                <a:ea typeface="Nunito Sans Black"/>
                <a:cs typeface="Nunito Sans Black"/>
                <a:sym typeface="Nunito Sans Black"/>
              </a:rPr>
              <a:t>JULKITILAN</a:t>
            </a:r>
          </a:p>
          <a:p>
            <a:pPr algn="ctr">
              <a:lnSpc>
                <a:spcPts val="4376"/>
              </a:lnSpc>
            </a:pPr>
            <a:r>
              <a:rPr lang="en-US" b="true" sz="3039">
                <a:solidFill>
                  <a:srgbClr val="004AAD"/>
                </a:solidFill>
                <a:latin typeface="Nunito Sans Black"/>
                <a:ea typeface="Nunito Sans Black"/>
                <a:cs typeface="Nunito Sans Black"/>
                <a:sym typeface="Nunito Sans Black"/>
              </a:rPr>
              <a:t>VILLAKANKAAT</a:t>
            </a:r>
          </a:p>
        </p:txBody>
      </p:sp>
      <p:sp>
        <p:nvSpPr>
          <p:cNvPr name="TextBox 22" id="22"/>
          <p:cNvSpPr txBox="true"/>
          <p:nvPr/>
        </p:nvSpPr>
        <p:spPr>
          <a:xfrm rot="0">
            <a:off x="1782133" y="2786597"/>
            <a:ext cx="9525" cy="249585"/>
          </a:xfrm>
          <a:prstGeom prst="rect">
            <a:avLst/>
          </a:prstGeom>
        </p:spPr>
        <p:txBody>
          <a:bodyPr anchor="t" rtlCol="false" tIns="0" lIns="0" bIns="0" rIns="0">
            <a:spAutoFit/>
          </a:bodyPr>
          <a:lstStyle/>
          <a:p>
            <a:pPr algn="ctr">
              <a:lnSpc>
                <a:spcPts val="2040"/>
              </a:lnSpc>
              <a:spcBef>
                <a:spcPct val="0"/>
              </a:spcBef>
            </a:pPr>
          </a:p>
        </p:txBody>
      </p:sp>
      <p:sp>
        <p:nvSpPr>
          <p:cNvPr name="TextBox 23" id="23"/>
          <p:cNvSpPr txBox="true"/>
          <p:nvPr/>
        </p:nvSpPr>
        <p:spPr>
          <a:xfrm rot="0">
            <a:off x="182166" y="4415790"/>
            <a:ext cx="3878701" cy="1387475"/>
          </a:xfrm>
          <a:prstGeom prst="rect">
            <a:avLst/>
          </a:prstGeom>
        </p:spPr>
        <p:txBody>
          <a:bodyPr anchor="t" rtlCol="false" tIns="0" lIns="0" bIns="0" rIns="0">
            <a:spAutoFit/>
          </a:bodyPr>
          <a:lstStyle/>
          <a:p>
            <a:pPr algn="ctr">
              <a:lnSpc>
                <a:spcPts val="2799"/>
              </a:lnSpc>
            </a:pPr>
            <a:r>
              <a:rPr lang="en-US" sz="1999" b="true">
                <a:solidFill>
                  <a:srgbClr val="000000"/>
                </a:solidFill>
                <a:latin typeface="Nunito Sans Regular Bold"/>
                <a:ea typeface="Nunito Sans Regular Bold"/>
                <a:cs typeface="Nunito Sans Regular Bold"/>
                <a:sym typeface="Nunito Sans Regular Bold"/>
              </a:rPr>
              <a:t>UUSI TYÖKALU</a:t>
            </a:r>
          </a:p>
          <a:p>
            <a:pPr algn="ctr">
              <a:lnSpc>
                <a:spcPts val="2799"/>
              </a:lnSpc>
            </a:pPr>
            <a:r>
              <a:rPr lang="en-US" sz="1999" b="true">
                <a:solidFill>
                  <a:srgbClr val="000000"/>
                </a:solidFill>
                <a:latin typeface="Nunito Sans Regular Bold"/>
                <a:ea typeface="Nunito Sans Regular Bold"/>
                <a:cs typeface="Nunito Sans Regular Bold"/>
                <a:sym typeface="Nunito Sans Regular Bold"/>
              </a:rPr>
              <a:t>YFD KUOSIPANKKI:</a:t>
            </a:r>
          </a:p>
          <a:p>
            <a:pPr algn="ctr">
              <a:lnSpc>
                <a:spcPts val="2799"/>
              </a:lnSpc>
            </a:pPr>
            <a:r>
              <a:rPr lang="en-US" sz="1999" b="true">
                <a:solidFill>
                  <a:srgbClr val="000000"/>
                </a:solidFill>
                <a:latin typeface="Nunito Sans Regular Bold"/>
                <a:ea typeface="Nunito Sans Regular Bold"/>
                <a:cs typeface="Nunito Sans Regular Bold"/>
                <a:sym typeface="Nunito Sans Regular Bold"/>
              </a:rPr>
              <a:t> 11 ERI KANGASTA</a:t>
            </a:r>
          </a:p>
          <a:p>
            <a:pPr algn="ctr">
              <a:lnSpc>
                <a:spcPts val="2799"/>
              </a:lnSpc>
            </a:pPr>
            <a:r>
              <a:rPr lang="en-US" b="true" sz="1999">
                <a:solidFill>
                  <a:srgbClr val="000000"/>
                </a:solidFill>
                <a:latin typeface="Nunito Sans Regular Bold"/>
                <a:ea typeface="Nunito Sans Regular Bold"/>
                <a:cs typeface="Nunito Sans Regular Bold"/>
                <a:sym typeface="Nunito Sans Regular Bold"/>
              </a:rPr>
              <a:t>-väritä itse kohteeseen sopivaksi</a:t>
            </a:r>
          </a:p>
        </p:txBody>
      </p:sp>
      <p:sp>
        <p:nvSpPr>
          <p:cNvPr name="TextBox 24" id="24"/>
          <p:cNvSpPr txBox="true"/>
          <p:nvPr/>
        </p:nvSpPr>
        <p:spPr>
          <a:xfrm rot="0">
            <a:off x="407109" y="6868089"/>
            <a:ext cx="3694416" cy="2497455"/>
          </a:xfrm>
          <a:prstGeom prst="rect">
            <a:avLst/>
          </a:prstGeom>
        </p:spPr>
        <p:txBody>
          <a:bodyPr anchor="t" rtlCol="false" tIns="0" lIns="0" bIns="0" rIns="0">
            <a:spAutoFit/>
          </a:bodyPr>
          <a:lstStyle/>
          <a:p>
            <a:pPr algn="l">
              <a:lnSpc>
                <a:spcPts val="2519"/>
              </a:lnSpc>
            </a:pPr>
            <a:r>
              <a:rPr lang="en-US" sz="1799">
                <a:solidFill>
                  <a:srgbClr val="000000"/>
                </a:solidFill>
                <a:latin typeface="Nunito Sans Regular"/>
                <a:ea typeface="Nunito Sans Regular"/>
                <a:cs typeface="Nunito Sans Regular"/>
                <a:sym typeface="Nunito Sans Regular"/>
              </a:rPr>
              <a:t>Kehrä kankaan 39 väriä käytössäsi.</a:t>
            </a:r>
          </a:p>
          <a:p>
            <a:pPr algn="l">
              <a:lnSpc>
                <a:spcPts val="2519"/>
              </a:lnSpc>
            </a:pPr>
            <a:r>
              <a:rPr lang="en-US" sz="1799">
                <a:solidFill>
                  <a:srgbClr val="000000"/>
                </a:solidFill>
                <a:latin typeface="Nunito Sans Regular"/>
                <a:ea typeface="Nunito Sans Regular"/>
                <a:cs typeface="Nunito Sans Regular"/>
                <a:sym typeface="Nunito Sans Regular"/>
              </a:rPr>
              <a:t>Valitse vapaasti värit projektiisi</a:t>
            </a:r>
          </a:p>
          <a:p>
            <a:pPr algn="l">
              <a:lnSpc>
                <a:spcPts val="2519"/>
              </a:lnSpc>
            </a:pPr>
            <a:r>
              <a:rPr lang="en-US" sz="1799">
                <a:solidFill>
                  <a:srgbClr val="000000"/>
                </a:solidFill>
                <a:latin typeface="Nunito Sans Regular"/>
                <a:ea typeface="Nunito Sans Regular"/>
                <a:cs typeface="Nunito Sans Regular"/>
                <a:sym typeface="Nunito Sans Regular"/>
              </a:rPr>
              <a:t>sopivaan kuosiin. </a:t>
            </a:r>
          </a:p>
          <a:p>
            <a:pPr algn="l">
              <a:lnSpc>
                <a:spcPts val="2519"/>
              </a:lnSpc>
            </a:pPr>
            <a:r>
              <a:rPr lang="en-US" sz="1799">
                <a:solidFill>
                  <a:srgbClr val="000000"/>
                </a:solidFill>
                <a:latin typeface="Nunito Sans Regular"/>
                <a:ea typeface="Nunito Sans Regular"/>
                <a:cs typeface="Nunito Sans Regular"/>
                <a:sym typeface="Nunito Sans Regular"/>
              </a:rPr>
              <a:t>Kudomme sen tilauskohtaisesti.</a:t>
            </a:r>
          </a:p>
          <a:p>
            <a:pPr algn="l">
              <a:lnSpc>
                <a:spcPts val="2519"/>
              </a:lnSpc>
            </a:pPr>
          </a:p>
          <a:p>
            <a:pPr algn="l">
              <a:lnSpc>
                <a:spcPts val="2519"/>
              </a:lnSpc>
            </a:pPr>
            <a:r>
              <a:rPr lang="en-US" sz="1799">
                <a:solidFill>
                  <a:srgbClr val="000000"/>
                </a:solidFill>
                <a:latin typeface="Nunito Sans Regular"/>
                <a:ea typeface="Nunito Sans Regular"/>
                <a:cs typeface="Nunito Sans Regular"/>
                <a:sym typeface="Nunito Sans Regular"/>
              </a:rPr>
              <a:t>Minimi 1 m </a:t>
            </a:r>
          </a:p>
          <a:p>
            <a:pPr algn="l">
              <a:lnSpc>
                <a:spcPts val="2519"/>
              </a:lnSpc>
            </a:pPr>
            <a:r>
              <a:rPr lang="en-US" sz="1799">
                <a:solidFill>
                  <a:srgbClr val="000000"/>
                </a:solidFill>
                <a:latin typeface="Nunito Sans Regular"/>
                <a:ea typeface="Nunito Sans Regular"/>
                <a:cs typeface="Nunito Sans Regular"/>
                <a:sym typeface="Nunito Sans Regular"/>
              </a:rPr>
              <a:t>Paloluokka SL1</a:t>
            </a:r>
          </a:p>
          <a:p>
            <a:pPr algn="ctr">
              <a:lnSpc>
                <a:spcPts val="2519"/>
              </a:lnSpc>
            </a:pPr>
          </a:p>
        </p:txBody>
      </p:sp>
      <p:sp>
        <p:nvSpPr>
          <p:cNvPr name="Freeform 25" id="25"/>
          <p:cNvSpPr/>
          <p:nvPr/>
        </p:nvSpPr>
        <p:spPr>
          <a:xfrm flipH="false" flipV="false" rot="0">
            <a:off x="877908" y="510500"/>
            <a:ext cx="2487218" cy="884890"/>
          </a:xfrm>
          <a:custGeom>
            <a:avLst/>
            <a:gdLst/>
            <a:ahLst/>
            <a:cxnLst/>
            <a:rect r="r" b="b" t="t" l="l"/>
            <a:pathLst>
              <a:path h="884890" w="2487218">
                <a:moveTo>
                  <a:pt x="0" y="0"/>
                </a:moveTo>
                <a:lnTo>
                  <a:pt x="2487217" y="0"/>
                </a:lnTo>
                <a:lnTo>
                  <a:pt x="2487217" y="884890"/>
                </a:lnTo>
                <a:lnTo>
                  <a:pt x="0" y="884890"/>
                </a:lnTo>
                <a:lnTo>
                  <a:pt x="0" y="0"/>
                </a:lnTo>
                <a:close/>
              </a:path>
            </a:pathLst>
          </a:custGeom>
          <a:blipFill>
            <a:blip r:embed="rId7"/>
            <a:stretch>
              <a:fillRect l="-599" t="0" r="-599"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6F6F3"/>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4388374" y="285973"/>
            <a:ext cx="4158409" cy="4158392"/>
            <a:chOff x="0" y="0"/>
            <a:chExt cx="6350000" cy="6349975"/>
          </a:xfrm>
        </p:grpSpPr>
        <p:sp>
          <p:nvSpPr>
            <p:cNvPr name="Freeform 3" id="3"/>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4999" t="0" r="-24999" b="0"/>
              </a:stretch>
            </a:blipFill>
          </p:spPr>
        </p:sp>
      </p:grpSp>
      <p:grpSp>
        <p:nvGrpSpPr>
          <p:cNvPr name="Group 4" id="4"/>
          <p:cNvGrpSpPr>
            <a:grpSpLocks noChangeAspect="true"/>
          </p:cNvGrpSpPr>
          <p:nvPr/>
        </p:nvGrpSpPr>
        <p:grpSpPr>
          <a:xfrm rot="106009">
            <a:off x="4388374" y="5355459"/>
            <a:ext cx="4158409" cy="4158392"/>
            <a:chOff x="0" y="0"/>
            <a:chExt cx="6350000" cy="6349975"/>
          </a:xfrm>
        </p:grpSpPr>
        <p:sp>
          <p:nvSpPr>
            <p:cNvPr name="Freeform 5" id="5"/>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58704" t="-7215" r="-23212" b="-165661"/>
              </a:stretch>
            </a:blipFill>
          </p:spPr>
        </p:sp>
      </p:grpSp>
      <p:grpSp>
        <p:nvGrpSpPr>
          <p:cNvPr name="Group 6" id="6"/>
          <p:cNvGrpSpPr>
            <a:grpSpLocks noChangeAspect="true"/>
          </p:cNvGrpSpPr>
          <p:nvPr/>
        </p:nvGrpSpPr>
        <p:grpSpPr>
          <a:xfrm rot="3813866">
            <a:off x="8775841" y="5207152"/>
            <a:ext cx="4158409" cy="4158392"/>
            <a:chOff x="0" y="0"/>
            <a:chExt cx="6350000" cy="6349975"/>
          </a:xfrm>
        </p:grpSpPr>
        <p:sp>
          <p:nvSpPr>
            <p:cNvPr name="Freeform 7" id="7"/>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87990" t="-84909" r="-99516" b="-6762"/>
              </a:stretch>
            </a:blipFill>
          </p:spPr>
        </p:sp>
      </p:grpSp>
      <p:grpSp>
        <p:nvGrpSpPr>
          <p:cNvPr name="Group 8" id="8"/>
          <p:cNvGrpSpPr>
            <a:grpSpLocks noChangeAspect="true"/>
          </p:cNvGrpSpPr>
          <p:nvPr/>
        </p:nvGrpSpPr>
        <p:grpSpPr>
          <a:xfrm rot="3390679">
            <a:off x="12774781" y="-321661"/>
            <a:ext cx="10289932" cy="10289891"/>
            <a:chOff x="0" y="0"/>
            <a:chExt cx="6350000" cy="6349975"/>
          </a:xfrm>
        </p:grpSpPr>
        <p:sp>
          <p:nvSpPr>
            <p:cNvPr name="Freeform 9" id="9"/>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107797" t="-92572" r="-95476" b="-9610"/>
              </a:stretch>
            </a:blipFill>
          </p:spPr>
        </p:sp>
      </p:grpSp>
      <p:grpSp>
        <p:nvGrpSpPr>
          <p:cNvPr name="Group 10" id="10"/>
          <p:cNvGrpSpPr>
            <a:grpSpLocks noChangeAspect="true"/>
          </p:cNvGrpSpPr>
          <p:nvPr/>
        </p:nvGrpSpPr>
        <p:grpSpPr>
          <a:xfrm rot="0">
            <a:off x="8775841" y="285973"/>
            <a:ext cx="4158409" cy="4158392"/>
            <a:chOff x="0" y="0"/>
            <a:chExt cx="6350000" cy="6349975"/>
          </a:xfrm>
        </p:grpSpPr>
        <p:sp>
          <p:nvSpPr>
            <p:cNvPr name="Freeform 11" id="11"/>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63412" t="-25000" r="0" b="-120119"/>
              </a:stretch>
            </a:blipFill>
          </p:spPr>
        </p:sp>
      </p:grpSp>
      <p:sp>
        <p:nvSpPr>
          <p:cNvPr name="TextBox 12" id="12"/>
          <p:cNvSpPr txBox="true"/>
          <p:nvPr/>
        </p:nvSpPr>
        <p:spPr>
          <a:xfrm rot="0">
            <a:off x="407109" y="1506823"/>
            <a:ext cx="3428815" cy="2017146"/>
          </a:xfrm>
          <a:prstGeom prst="rect">
            <a:avLst/>
          </a:prstGeom>
        </p:spPr>
        <p:txBody>
          <a:bodyPr anchor="t" rtlCol="false" tIns="0" lIns="0" bIns="0" rIns="0">
            <a:spAutoFit/>
          </a:bodyPr>
          <a:lstStyle/>
          <a:p>
            <a:pPr algn="ctr">
              <a:lnSpc>
                <a:spcPts val="3027"/>
              </a:lnSpc>
            </a:pPr>
            <a:r>
              <a:rPr lang="en-US" sz="2727" b="true">
                <a:solidFill>
                  <a:srgbClr val="000000"/>
                </a:solidFill>
                <a:latin typeface="Nunito Sans Regular Bold"/>
                <a:ea typeface="Nunito Sans Regular Bold"/>
                <a:cs typeface="Nunito Sans Regular Bold"/>
                <a:sym typeface="Nunito Sans Regular Bold"/>
              </a:rPr>
              <a:t>x</a:t>
            </a:r>
          </a:p>
          <a:p>
            <a:pPr algn="ctr">
              <a:lnSpc>
                <a:spcPts val="4254"/>
              </a:lnSpc>
            </a:pPr>
            <a:r>
              <a:rPr lang="en-US" b="true" sz="2727" spc="-84">
                <a:solidFill>
                  <a:srgbClr val="000000"/>
                </a:solidFill>
                <a:latin typeface="Nunito Sans Black"/>
                <a:ea typeface="Nunito Sans Black"/>
                <a:cs typeface="Nunito Sans Black"/>
                <a:sym typeface="Nunito Sans Black"/>
              </a:rPr>
              <a:t>Young Finnish Design </a:t>
            </a:r>
          </a:p>
          <a:p>
            <a:pPr algn="ctr">
              <a:lnSpc>
                <a:spcPts val="4741"/>
              </a:lnSpc>
            </a:pPr>
            <a:r>
              <a:rPr lang="en-US" sz="3039" b="true">
                <a:solidFill>
                  <a:srgbClr val="000000"/>
                </a:solidFill>
                <a:latin typeface="Nunito Sans Black"/>
                <a:ea typeface="Nunito Sans Black"/>
                <a:cs typeface="Nunito Sans Black"/>
                <a:sym typeface="Nunito Sans Black"/>
              </a:rPr>
              <a:t>JULKITILAN</a:t>
            </a:r>
          </a:p>
          <a:p>
            <a:pPr algn="ctr">
              <a:lnSpc>
                <a:spcPts val="4376"/>
              </a:lnSpc>
            </a:pPr>
            <a:r>
              <a:rPr lang="en-US" b="true" sz="3039">
                <a:solidFill>
                  <a:srgbClr val="000000"/>
                </a:solidFill>
                <a:latin typeface="Nunito Sans Black"/>
                <a:ea typeface="Nunito Sans Black"/>
                <a:cs typeface="Nunito Sans Black"/>
                <a:sym typeface="Nunito Sans Black"/>
              </a:rPr>
              <a:t>VILLAKANKAAT</a:t>
            </a:r>
          </a:p>
        </p:txBody>
      </p:sp>
      <p:sp>
        <p:nvSpPr>
          <p:cNvPr name="Freeform 13" id="13"/>
          <p:cNvSpPr/>
          <p:nvPr/>
        </p:nvSpPr>
        <p:spPr>
          <a:xfrm flipH="false" flipV="false" rot="0">
            <a:off x="877908" y="806531"/>
            <a:ext cx="2487218" cy="884890"/>
          </a:xfrm>
          <a:custGeom>
            <a:avLst/>
            <a:gdLst/>
            <a:ahLst/>
            <a:cxnLst/>
            <a:rect r="r" b="b" t="t" l="l"/>
            <a:pathLst>
              <a:path h="884890" w="2487218">
                <a:moveTo>
                  <a:pt x="0" y="0"/>
                </a:moveTo>
                <a:lnTo>
                  <a:pt x="2487217" y="0"/>
                </a:lnTo>
                <a:lnTo>
                  <a:pt x="2487217" y="884890"/>
                </a:lnTo>
                <a:lnTo>
                  <a:pt x="0" y="884890"/>
                </a:lnTo>
                <a:lnTo>
                  <a:pt x="0" y="0"/>
                </a:lnTo>
                <a:close/>
              </a:path>
            </a:pathLst>
          </a:custGeom>
          <a:blipFill>
            <a:blip r:embed="rId7"/>
            <a:stretch>
              <a:fillRect l="-599" t="0" r="-599" b="0"/>
            </a:stretch>
          </a:blipFill>
        </p:spPr>
      </p:sp>
      <p:sp>
        <p:nvSpPr>
          <p:cNvPr name="TextBox 14" id="14"/>
          <p:cNvSpPr txBox="true"/>
          <p:nvPr/>
        </p:nvSpPr>
        <p:spPr>
          <a:xfrm rot="0">
            <a:off x="5548974" y="4526074"/>
            <a:ext cx="1837209" cy="452783"/>
          </a:xfrm>
          <a:prstGeom prst="rect">
            <a:avLst/>
          </a:prstGeom>
        </p:spPr>
        <p:txBody>
          <a:bodyPr anchor="t" rtlCol="false" tIns="0" lIns="0" bIns="0" rIns="0">
            <a:spAutoFit/>
          </a:bodyPr>
          <a:lstStyle/>
          <a:p>
            <a:pPr algn="ctr">
              <a:lnSpc>
                <a:spcPts val="3784"/>
              </a:lnSpc>
            </a:pPr>
            <a:r>
              <a:rPr lang="en-US" sz="2703">
                <a:solidFill>
                  <a:srgbClr val="000000"/>
                </a:solidFill>
                <a:latin typeface="Nunito Sans Extra Light"/>
                <a:ea typeface="Nunito Sans Extra Light"/>
                <a:cs typeface="Nunito Sans Extra Light"/>
                <a:sym typeface="Nunito Sans Extra Light"/>
              </a:rPr>
              <a:t>END GRAIN</a:t>
            </a:r>
          </a:p>
        </p:txBody>
      </p:sp>
      <p:sp>
        <p:nvSpPr>
          <p:cNvPr name="TextBox 15" id="15"/>
          <p:cNvSpPr txBox="true"/>
          <p:nvPr/>
        </p:nvSpPr>
        <p:spPr>
          <a:xfrm rot="0">
            <a:off x="9836734" y="4526074"/>
            <a:ext cx="2036623" cy="452783"/>
          </a:xfrm>
          <a:prstGeom prst="rect">
            <a:avLst/>
          </a:prstGeom>
        </p:spPr>
        <p:txBody>
          <a:bodyPr anchor="t" rtlCol="false" tIns="0" lIns="0" bIns="0" rIns="0">
            <a:spAutoFit/>
          </a:bodyPr>
          <a:lstStyle/>
          <a:p>
            <a:pPr algn="ctr">
              <a:lnSpc>
                <a:spcPts val="3784"/>
              </a:lnSpc>
            </a:pPr>
            <a:r>
              <a:rPr lang="en-US" sz="2703">
                <a:solidFill>
                  <a:srgbClr val="000000"/>
                </a:solidFill>
                <a:latin typeface="Nunito Sans Extra Light"/>
                <a:ea typeface="Nunito Sans Extra Light"/>
                <a:cs typeface="Nunito Sans Extra Light"/>
                <a:sym typeface="Nunito Sans Extra Light"/>
              </a:rPr>
              <a:t>SUMI STRIPE</a:t>
            </a:r>
          </a:p>
        </p:txBody>
      </p:sp>
      <p:sp>
        <p:nvSpPr>
          <p:cNvPr name="TextBox 16" id="16"/>
          <p:cNvSpPr txBox="true"/>
          <p:nvPr/>
        </p:nvSpPr>
        <p:spPr>
          <a:xfrm rot="0">
            <a:off x="4918833" y="9622212"/>
            <a:ext cx="3097491" cy="453150"/>
          </a:xfrm>
          <a:prstGeom prst="rect">
            <a:avLst/>
          </a:prstGeom>
        </p:spPr>
        <p:txBody>
          <a:bodyPr anchor="t" rtlCol="false" tIns="0" lIns="0" bIns="0" rIns="0">
            <a:spAutoFit/>
          </a:bodyPr>
          <a:lstStyle/>
          <a:p>
            <a:pPr algn="ctr">
              <a:lnSpc>
                <a:spcPts val="3788"/>
              </a:lnSpc>
            </a:pPr>
            <a:r>
              <a:rPr lang="en-US" sz="2706">
                <a:solidFill>
                  <a:srgbClr val="000000"/>
                </a:solidFill>
                <a:latin typeface="Nunito Sans Extra Light"/>
                <a:ea typeface="Nunito Sans Extra Light"/>
                <a:cs typeface="Nunito Sans Extra Light"/>
                <a:sym typeface="Nunito Sans Extra Light"/>
              </a:rPr>
              <a:t>TALVILINTUSET</a:t>
            </a:r>
          </a:p>
        </p:txBody>
      </p:sp>
      <p:sp>
        <p:nvSpPr>
          <p:cNvPr name="TextBox 17" id="17"/>
          <p:cNvSpPr txBox="true"/>
          <p:nvPr/>
        </p:nvSpPr>
        <p:spPr>
          <a:xfrm rot="0">
            <a:off x="9338773" y="9662694"/>
            <a:ext cx="3032546" cy="453150"/>
          </a:xfrm>
          <a:prstGeom prst="rect">
            <a:avLst/>
          </a:prstGeom>
        </p:spPr>
        <p:txBody>
          <a:bodyPr anchor="t" rtlCol="false" tIns="0" lIns="0" bIns="0" rIns="0">
            <a:spAutoFit/>
          </a:bodyPr>
          <a:lstStyle/>
          <a:p>
            <a:pPr algn="ctr">
              <a:lnSpc>
                <a:spcPts val="3788"/>
              </a:lnSpc>
            </a:pPr>
            <a:r>
              <a:rPr lang="en-US" sz="2706">
                <a:solidFill>
                  <a:srgbClr val="000000"/>
                </a:solidFill>
                <a:latin typeface="Nunito Sans Extra Light"/>
                <a:ea typeface="Nunito Sans Extra Light"/>
                <a:cs typeface="Nunito Sans Extra Light"/>
                <a:sym typeface="Nunito Sans Extra Light"/>
              </a:rPr>
              <a:t>KETTU JA KAURIS</a:t>
            </a:r>
          </a:p>
        </p:txBody>
      </p:sp>
      <p:sp>
        <p:nvSpPr>
          <p:cNvPr name="TextBox 18" id="18"/>
          <p:cNvSpPr txBox="true"/>
          <p:nvPr/>
        </p:nvSpPr>
        <p:spPr>
          <a:xfrm rot="0">
            <a:off x="14415929" y="9622212"/>
            <a:ext cx="1843132" cy="453150"/>
          </a:xfrm>
          <a:prstGeom prst="rect">
            <a:avLst/>
          </a:prstGeom>
        </p:spPr>
        <p:txBody>
          <a:bodyPr anchor="t" rtlCol="false" tIns="0" lIns="0" bIns="0" rIns="0">
            <a:spAutoFit/>
          </a:bodyPr>
          <a:lstStyle/>
          <a:p>
            <a:pPr algn="ctr">
              <a:lnSpc>
                <a:spcPts val="3788"/>
              </a:lnSpc>
            </a:pPr>
            <a:r>
              <a:rPr lang="en-US" sz="2706">
                <a:solidFill>
                  <a:srgbClr val="000000"/>
                </a:solidFill>
                <a:latin typeface="Nunito Sans Extra Light"/>
                <a:ea typeface="Nunito Sans Extra Light"/>
                <a:cs typeface="Nunito Sans Extra Light"/>
                <a:sym typeface="Nunito Sans Extra Light"/>
              </a:rPr>
              <a:t>FLOWERS</a:t>
            </a:r>
          </a:p>
        </p:txBody>
      </p:sp>
      <p:sp>
        <p:nvSpPr>
          <p:cNvPr name="TextBox 19" id="19"/>
          <p:cNvSpPr txBox="true"/>
          <p:nvPr/>
        </p:nvSpPr>
        <p:spPr>
          <a:xfrm rot="0">
            <a:off x="1782133" y="2786597"/>
            <a:ext cx="9525" cy="249585"/>
          </a:xfrm>
          <a:prstGeom prst="rect">
            <a:avLst/>
          </a:prstGeom>
        </p:spPr>
        <p:txBody>
          <a:bodyPr anchor="t" rtlCol="false" tIns="0" lIns="0" bIns="0" rIns="0">
            <a:spAutoFit/>
          </a:bodyPr>
          <a:lstStyle/>
          <a:p>
            <a:pPr algn="ctr">
              <a:lnSpc>
                <a:spcPts val="2040"/>
              </a:lnSpc>
              <a:spcBef>
                <a:spcPct val="0"/>
              </a:spcBef>
            </a:pPr>
          </a:p>
        </p:txBody>
      </p:sp>
      <p:sp>
        <p:nvSpPr>
          <p:cNvPr name="TextBox 20" id="20"/>
          <p:cNvSpPr txBox="true"/>
          <p:nvPr/>
        </p:nvSpPr>
        <p:spPr>
          <a:xfrm rot="0">
            <a:off x="182166" y="4415790"/>
            <a:ext cx="3878701" cy="1387475"/>
          </a:xfrm>
          <a:prstGeom prst="rect">
            <a:avLst/>
          </a:prstGeom>
        </p:spPr>
        <p:txBody>
          <a:bodyPr anchor="t" rtlCol="false" tIns="0" lIns="0" bIns="0" rIns="0">
            <a:spAutoFit/>
          </a:bodyPr>
          <a:lstStyle/>
          <a:p>
            <a:pPr algn="ctr">
              <a:lnSpc>
                <a:spcPts val="2799"/>
              </a:lnSpc>
            </a:pPr>
            <a:r>
              <a:rPr lang="en-US" sz="1999" b="true">
                <a:solidFill>
                  <a:srgbClr val="000000"/>
                </a:solidFill>
                <a:latin typeface="Nunito Sans Regular Bold"/>
                <a:ea typeface="Nunito Sans Regular Bold"/>
                <a:cs typeface="Nunito Sans Regular Bold"/>
                <a:sym typeface="Nunito Sans Regular Bold"/>
              </a:rPr>
              <a:t>UUSI TYÖKALU</a:t>
            </a:r>
          </a:p>
          <a:p>
            <a:pPr algn="ctr">
              <a:lnSpc>
                <a:spcPts val="2799"/>
              </a:lnSpc>
            </a:pPr>
            <a:r>
              <a:rPr lang="en-US" sz="1999" b="true">
                <a:solidFill>
                  <a:srgbClr val="000000"/>
                </a:solidFill>
                <a:latin typeface="Nunito Sans Regular Bold"/>
                <a:ea typeface="Nunito Sans Regular Bold"/>
                <a:cs typeface="Nunito Sans Regular Bold"/>
                <a:sym typeface="Nunito Sans Regular Bold"/>
              </a:rPr>
              <a:t>YFD KUOSIPANKKI:</a:t>
            </a:r>
          </a:p>
          <a:p>
            <a:pPr algn="ctr">
              <a:lnSpc>
                <a:spcPts val="2799"/>
              </a:lnSpc>
            </a:pPr>
            <a:r>
              <a:rPr lang="en-US" sz="1999" b="true">
                <a:solidFill>
                  <a:srgbClr val="000000"/>
                </a:solidFill>
                <a:latin typeface="Nunito Sans Regular Bold"/>
                <a:ea typeface="Nunito Sans Regular Bold"/>
                <a:cs typeface="Nunito Sans Regular Bold"/>
                <a:sym typeface="Nunito Sans Regular Bold"/>
              </a:rPr>
              <a:t> 11 ERI KANGASTA</a:t>
            </a:r>
          </a:p>
          <a:p>
            <a:pPr algn="ctr">
              <a:lnSpc>
                <a:spcPts val="2799"/>
              </a:lnSpc>
            </a:pPr>
            <a:r>
              <a:rPr lang="en-US" b="true" sz="1999">
                <a:solidFill>
                  <a:srgbClr val="000000"/>
                </a:solidFill>
                <a:latin typeface="Nunito Sans Regular Bold"/>
                <a:ea typeface="Nunito Sans Regular Bold"/>
                <a:cs typeface="Nunito Sans Regular Bold"/>
                <a:sym typeface="Nunito Sans Regular Bold"/>
              </a:rPr>
              <a:t>-väritä itse kohteeseen sopivaksi</a:t>
            </a:r>
          </a:p>
        </p:txBody>
      </p:sp>
      <p:sp>
        <p:nvSpPr>
          <p:cNvPr name="TextBox 21" id="21"/>
          <p:cNvSpPr txBox="true"/>
          <p:nvPr/>
        </p:nvSpPr>
        <p:spPr>
          <a:xfrm rot="0">
            <a:off x="407109" y="6868089"/>
            <a:ext cx="3694416" cy="2811780"/>
          </a:xfrm>
          <a:prstGeom prst="rect">
            <a:avLst/>
          </a:prstGeom>
        </p:spPr>
        <p:txBody>
          <a:bodyPr anchor="t" rtlCol="false" tIns="0" lIns="0" bIns="0" rIns="0">
            <a:spAutoFit/>
          </a:bodyPr>
          <a:lstStyle/>
          <a:p>
            <a:pPr algn="l">
              <a:lnSpc>
                <a:spcPts val="2519"/>
              </a:lnSpc>
            </a:pPr>
            <a:r>
              <a:rPr lang="en-US" sz="1799">
                <a:solidFill>
                  <a:srgbClr val="000000"/>
                </a:solidFill>
                <a:latin typeface="Nunito Sans Regular"/>
                <a:ea typeface="Nunito Sans Regular"/>
                <a:cs typeface="Nunito Sans Regular"/>
                <a:sym typeface="Nunito Sans Regular"/>
              </a:rPr>
              <a:t>Kehrä kankaan 39 väriä käytössäsi.</a:t>
            </a:r>
          </a:p>
          <a:p>
            <a:pPr algn="l">
              <a:lnSpc>
                <a:spcPts val="2519"/>
              </a:lnSpc>
            </a:pPr>
            <a:r>
              <a:rPr lang="en-US" sz="1799">
                <a:solidFill>
                  <a:srgbClr val="000000"/>
                </a:solidFill>
                <a:latin typeface="Nunito Sans Regular"/>
                <a:ea typeface="Nunito Sans Regular"/>
                <a:cs typeface="Nunito Sans Regular"/>
                <a:sym typeface="Nunito Sans Regular"/>
              </a:rPr>
              <a:t>Valitse vapaasti värit projektiisi</a:t>
            </a:r>
          </a:p>
          <a:p>
            <a:pPr algn="l">
              <a:lnSpc>
                <a:spcPts val="2519"/>
              </a:lnSpc>
            </a:pPr>
            <a:r>
              <a:rPr lang="en-US" sz="1799">
                <a:solidFill>
                  <a:srgbClr val="000000"/>
                </a:solidFill>
                <a:latin typeface="Nunito Sans Regular"/>
                <a:ea typeface="Nunito Sans Regular"/>
                <a:cs typeface="Nunito Sans Regular"/>
                <a:sym typeface="Nunito Sans Regular"/>
              </a:rPr>
              <a:t>sopivaan kuosiin. </a:t>
            </a:r>
          </a:p>
          <a:p>
            <a:pPr algn="l">
              <a:lnSpc>
                <a:spcPts val="2519"/>
              </a:lnSpc>
            </a:pPr>
            <a:r>
              <a:rPr lang="en-US" sz="1799">
                <a:solidFill>
                  <a:srgbClr val="000000"/>
                </a:solidFill>
                <a:latin typeface="Nunito Sans Regular"/>
                <a:ea typeface="Nunito Sans Regular"/>
                <a:cs typeface="Nunito Sans Regular"/>
                <a:sym typeface="Nunito Sans Regular"/>
              </a:rPr>
              <a:t>Kudomme sen tilauskohtaisesti.</a:t>
            </a:r>
          </a:p>
          <a:p>
            <a:pPr algn="l">
              <a:lnSpc>
                <a:spcPts val="2519"/>
              </a:lnSpc>
            </a:pPr>
          </a:p>
          <a:p>
            <a:pPr algn="l">
              <a:lnSpc>
                <a:spcPts val="2519"/>
              </a:lnSpc>
            </a:pPr>
            <a:r>
              <a:rPr lang="en-US" sz="1799">
                <a:solidFill>
                  <a:srgbClr val="000000"/>
                </a:solidFill>
                <a:latin typeface="Nunito Sans Regular"/>
                <a:ea typeface="Nunito Sans Regular"/>
                <a:cs typeface="Nunito Sans Regular"/>
                <a:sym typeface="Nunito Sans Regular"/>
              </a:rPr>
              <a:t>Minimi varastovärit  0,5 m </a:t>
            </a:r>
          </a:p>
          <a:p>
            <a:pPr algn="l">
              <a:lnSpc>
                <a:spcPts val="2519"/>
              </a:lnSpc>
            </a:pPr>
            <a:r>
              <a:rPr lang="en-US" sz="1799">
                <a:solidFill>
                  <a:srgbClr val="000000"/>
                </a:solidFill>
                <a:latin typeface="Nunito Sans Regular"/>
                <a:ea typeface="Nunito Sans Regular"/>
                <a:cs typeface="Nunito Sans Regular"/>
                <a:sym typeface="Nunito Sans Regular"/>
              </a:rPr>
              <a:t>Minimi omavärityksellä 20 m </a:t>
            </a:r>
          </a:p>
          <a:p>
            <a:pPr algn="l">
              <a:lnSpc>
                <a:spcPts val="2519"/>
              </a:lnSpc>
            </a:pPr>
            <a:r>
              <a:rPr lang="en-US" sz="1799">
                <a:solidFill>
                  <a:srgbClr val="000000"/>
                </a:solidFill>
                <a:latin typeface="Nunito Sans Regular"/>
                <a:ea typeface="Nunito Sans Regular"/>
                <a:cs typeface="Nunito Sans Regular"/>
                <a:sym typeface="Nunito Sans Regular"/>
              </a:rPr>
              <a:t>Paloluokka SL1</a:t>
            </a:r>
          </a:p>
          <a:p>
            <a:pPr algn="ctr">
              <a:lnSpc>
                <a:spcPts val="2519"/>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6F6F3"/>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5360171" cy="10267712"/>
          </a:xfrm>
          <a:custGeom>
            <a:avLst/>
            <a:gdLst/>
            <a:ahLst/>
            <a:cxnLst/>
            <a:rect r="r" b="b" t="t" l="l"/>
            <a:pathLst>
              <a:path h="10267712" w="5360171">
                <a:moveTo>
                  <a:pt x="0" y="0"/>
                </a:moveTo>
                <a:lnTo>
                  <a:pt x="5360171" y="0"/>
                </a:lnTo>
                <a:lnTo>
                  <a:pt x="5360171" y="10267712"/>
                </a:lnTo>
                <a:lnTo>
                  <a:pt x="0" y="10267712"/>
                </a:lnTo>
                <a:lnTo>
                  <a:pt x="0" y="0"/>
                </a:lnTo>
                <a:close/>
              </a:path>
            </a:pathLst>
          </a:custGeom>
          <a:blipFill>
            <a:blip r:embed="rId2"/>
            <a:stretch>
              <a:fillRect l="-283" t="0" r="-283" b="0"/>
            </a:stretch>
          </a:blipFill>
        </p:spPr>
      </p:sp>
      <p:sp>
        <p:nvSpPr>
          <p:cNvPr name="Freeform 3" id="3"/>
          <p:cNvSpPr/>
          <p:nvPr/>
        </p:nvSpPr>
        <p:spPr>
          <a:xfrm flipH="false" flipV="false" rot="0">
            <a:off x="14187763" y="38575"/>
            <a:ext cx="4100237" cy="10248425"/>
          </a:xfrm>
          <a:custGeom>
            <a:avLst/>
            <a:gdLst/>
            <a:ahLst/>
            <a:cxnLst/>
            <a:rect r="r" b="b" t="t" l="l"/>
            <a:pathLst>
              <a:path h="10248425" w="4100237">
                <a:moveTo>
                  <a:pt x="0" y="0"/>
                </a:moveTo>
                <a:lnTo>
                  <a:pt x="4100237" y="0"/>
                </a:lnTo>
                <a:lnTo>
                  <a:pt x="4100237" y="10248425"/>
                </a:lnTo>
                <a:lnTo>
                  <a:pt x="0" y="10248425"/>
                </a:lnTo>
                <a:lnTo>
                  <a:pt x="0" y="0"/>
                </a:lnTo>
                <a:close/>
              </a:path>
            </a:pathLst>
          </a:custGeom>
          <a:blipFill>
            <a:blip r:embed="rId3"/>
            <a:stretch>
              <a:fillRect l="-16312" t="0" r="-73022" b="0"/>
            </a:stretch>
          </a:blipFill>
        </p:spPr>
      </p:sp>
      <p:sp>
        <p:nvSpPr>
          <p:cNvPr name="TextBox 4" id="4"/>
          <p:cNvSpPr txBox="true"/>
          <p:nvPr/>
        </p:nvSpPr>
        <p:spPr>
          <a:xfrm rot="0">
            <a:off x="6979986" y="1666875"/>
            <a:ext cx="5476637" cy="6781801"/>
          </a:xfrm>
          <a:prstGeom prst="rect">
            <a:avLst/>
          </a:prstGeom>
        </p:spPr>
        <p:txBody>
          <a:bodyPr anchor="t" rtlCol="false" tIns="0" lIns="0" bIns="0" rIns="0">
            <a:spAutoFit/>
          </a:bodyPr>
          <a:lstStyle/>
          <a:p>
            <a:pPr algn="ctr">
              <a:lnSpc>
                <a:spcPts val="4199"/>
              </a:lnSpc>
            </a:pPr>
            <a:r>
              <a:rPr lang="en-US" sz="2999">
                <a:solidFill>
                  <a:srgbClr val="000000"/>
                </a:solidFill>
                <a:latin typeface="Nunito Sans Regular"/>
                <a:ea typeface="Nunito Sans Regular"/>
                <a:cs typeface="Nunito Sans Regular"/>
                <a:sym typeface="Nunito Sans Regular"/>
              </a:rPr>
              <a:t>YHDISTELLEN</a:t>
            </a:r>
          </a:p>
          <a:p>
            <a:pPr algn="ctr">
              <a:lnSpc>
                <a:spcPts val="4199"/>
              </a:lnSpc>
            </a:pPr>
            <a:r>
              <a:rPr lang="en-US" sz="2999">
                <a:solidFill>
                  <a:srgbClr val="000000"/>
                </a:solidFill>
                <a:latin typeface="Nunito Sans Regular"/>
                <a:ea typeface="Nunito Sans Regular"/>
                <a:cs typeface="Nunito Sans Regular"/>
                <a:sym typeface="Nunito Sans Regular"/>
              </a:rPr>
              <a:t>&amp;</a:t>
            </a:r>
          </a:p>
          <a:p>
            <a:pPr algn="ctr">
              <a:lnSpc>
                <a:spcPts val="4199"/>
              </a:lnSpc>
            </a:pPr>
            <a:r>
              <a:rPr lang="en-US" sz="2999">
                <a:solidFill>
                  <a:srgbClr val="000000"/>
                </a:solidFill>
                <a:latin typeface="Nunito Sans Regular"/>
                <a:ea typeface="Nunito Sans Regular"/>
                <a:cs typeface="Nunito Sans Regular"/>
                <a:sym typeface="Nunito Sans Regular"/>
              </a:rPr>
              <a:t>VÄRIÄ</a:t>
            </a:r>
          </a:p>
          <a:p>
            <a:pPr algn="ctr">
              <a:lnSpc>
                <a:spcPts val="4199"/>
              </a:lnSpc>
            </a:pPr>
            <a:r>
              <a:rPr lang="en-US" sz="2999">
                <a:solidFill>
                  <a:srgbClr val="000000"/>
                </a:solidFill>
                <a:latin typeface="Nunito Sans Regular"/>
                <a:ea typeface="Nunito Sans Regular"/>
                <a:cs typeface="Nunito Sans Regular"/>
                <a:sym typeface="Nunito Sans Regular"/>
              </a:rPr>
              <a:t>TEKSTUURIA</a:t>
            </a:r>
          </a:p>
          <a:p>
            <a:pPr algn="ctr">
              <a:lnSpc>
                <a:spcPts val="4199"/>
              </a:lnSpc>
            </a:pPr>
            <a:r>
              <a:rPr lang="en-US" sz="2999">
                <a:solidFill>
                  <a:srgbClr val="000000"/>
                </a:solidFill>
                <a:latin typeface="Nunito Sans Regular"/>
                <a:ea typeface="Nunito Sans Regular"/>
                <a:cs typeface="Nunito Sans Regular"/>
                <a:sym typeface="Nunito Sans Regular"/>
              </a:rPr>
              <a:t>KUOSEJA</a:t>
            </a:r>
          </a:p>
          <a:p>
            <a:pPr algn="ctr">
              <a:lnSpc>
                <a:spcPts val="4199"/>
              </a:lnSpc>
            </a:pPr>
            <a:r>
              <a:rPr lang="en-US" sz="2999">
                <a:solidFill>
                  <a:srgbClr val="000000"/>
                </a:solidFill>
                <a:latin typeface="Nunito Sans Regular"/>
                <a:ea typeface="Nunito Sans Regular"/>
                <a:cs typeface="Nunito Sans Regular"/>
                <a:sym typeface="Nunito Sans Regular"/>
              </a:rPr>
              <a:t>RAITOJA</a:t>
            </a:r>
          </a:p>
          <a:p>
            <a:pPr algn="ctr">
              <a:lnSpc>
                <a:spcPts val="4199"/>
              </a:lnSpc>
            </a:pPr>
            <a:r>
              <a:rPr lang="en-US" sz="2999">
                <a:solidFill>
                  <a:srgbClr val="000000"/>
                </a:solidFill>
                <a:latin typeface="Nunito Sans Regular"/>
                <a:ea typeface="Nunito Sans Regular"/>
                <a:cs typeface="Nunito Sans Regular"/>
                <a:sym typeface="Nunito Sans Regular"/>
              </a:rPr>
              <a:t>MUHKEUTTA</a:t>
            </a:r>
          </a:p>
          <a:p>
            <a:pPr algn="ctr">
              <a:lnSpc>
                <a:spcPts val="4199"/>
              </a:lnSpc>
            </a:pPr>
            <a:r>
              <a:rPr lang="en-US" sz="2999">
                <a:solidFill>
                  <a:srgbClr val="000000"/>
                </a:solidFill>
                <a:latin typeface="Nunito Sans Regular"/>
                <a:ea typeface="Nunito Sans Regular"/>
                <a:cs typeface="Nunito Sans Regular"/>
                <a:sym typeface="Nunito Sans Regular"/>
              </a:rPr>
              <a:t>YKSIVÄRISTÄ</a:t>
            </a:r>
          </a:p>
          <a:p>
            <a:pPr algn="ctr">
              <a:lnSpc>
                <a:spcPts val="4199"/>
              </a:lnSpc>
            </a:pPr>
            <a:r>
              <a:rPr lang="en-US" sz="2999">
                <a:solidFill>
                  <a:srgbClr val="000000"/>
                </a:solidFill>
                <a:latin typeface="Nunito Sans Regular"/>
                <a:ea typeface="Nunito Sans Regular"/>
                <a:cs typeface="Nunito Sans Regular"/>
                <a:sym typeface="Nunito Sans Regular"/>
              </a:rPr>
              <a:t>ROUHEAA</a:t>
            </a:r>
          </a:p>
          <a:p>
            <a:pPr algn="ctr">
              <a:lnSpc>
                <a:spcPts val="4199"/>
              </a:lnSpc>
            </a:pPr>
            <a:r>
              <a:rPr lang="en-US" sz="2999">
                <a:solidFill>
                  <a:srgbClr val="000000"/>
                </a:solidFill>
                <a:latin typeface="Nunito Sans Regular"/>
                <a:ea typeface="Nunito Sans Regular"/>
                <a:cs typeface="Nunito Sans Regular"/>
                <a:sym typeface="Nunito Sans Regular"/>
              </a:rPr>
              <a:t>AJATONTA</a:t>
            </a:r>
          </a:p>
          <a:p>
            <a:pPr algn="ctr">
              <a:lnSpc>
                <a:spcPts val="4199"/>
              </a:lnSpc>
            </a:pPr>
            <a:r>
              <a:rPr lang="en-US" sz="2999">
                <a:solidFill>
                  <a:srgbClr val="000000"/>
                </a:solidFill>
                <a:latin typeface="Nunito Sans Regular"/>
                <a:ea typeface="Nunito Sans Regular"/>
                <a:cs typeface="Nunito Sans Regular"/>
                <a:sym typeface="Nunito Sans Regular"/>
              </a:rPr>
              <a:t>&amp;</a:t>
            </a:r>
          </a:p>
          <a:p>
            <a:pPr algn="ctr">
              <a:lnSpc>
                <a:spcPts val="4199"/>
              </a:lnSpc>
            </a:pPr>
            <a:r>
              <a:rPr lang="en-US" sz="2999">
                <a:solidFill>
                  <a:srgbClr val="000000"/>
                </a:solidFill>
                <a:latin typeface="Nunito Sans Regular"/>
                <a:ea typeface="Nunito Sans Regular"/>
                <a:cs typeface="Nunito Sans Regular"/>
                <a:sym typeface="Nunito Sans Regular"/>
              </a:rPr>
              <a:t>AITOA MATERIAALIN TUNTUA</a:t>
            </a:r>
          </a:p>
          <a:p>
            <a:pPr algn="ctr">
              <a:lnSpc>
                <a:spcPts val="4199"/>
              </a:lnSpc>
            </a:pPr>
          </a:p>
        </p:txBody>
      </p:sp>
      <p:sp>
        <p:nvSpPr>
          <p:cNvPr name="Freeform 5" id="5"/>
          <p:cNvSpPr/>
          <p:nvPr/>
        </p:nvSpPr>
        <p:spPr>
          <a:xfrm flipH="false" flipV="false" rot="0">
            <a:off x="16646824" y="57863"/>
            <a:ext cx="1641176" cy="583890"/>
          </a:xfrm>
          <a:custGeom>
            <a:avLst/>
            <a:gdLst/>
            <a:ahLst/>
            <a:cxnLst/>
            <a:rect r="r" b="b" t="t" l="l"/>
            <a:pathLst>
              <a:path h="583890" w="1641176">
                <a:moveTo>
                  <a:pt x="0" y="0"/>
                </a:moveTo>
                <a:lnTo>
                  <a:pt x="1641176" y="0"/>
                </a:lnTo>
                <a:lnTo>
                  <a:pt x="1641176" y="583889"/>
                </a:lnTo>
                <a:lnTo>
                  <a:pt x="0" y="583889"/>
                </a:lnTo>
                <a:lnTo>
                  <a:pt x="0" y="0"/>
                </a:lnTo>
                <a:close/>
              </a:path>
            </a:pathLst>
          </a:custGeom>
          <a:blipFill>
            <a:blip r:embed="rId4"/>
            <a:stretch>
              <a:fillRect l="-599" t="0" r="-599" b="0"/>
            </a:stretch>
          </a:blipFill>
        </p:spPr>
      </p:sp>
      <p:sp>
        <p:nvSpPr>
          <p:cNvPr name="TextBox 6" id="6"/>
          <p:cNvSpPr txBox="true"/>
          <p:nvPr/>
        </p:nvSpPr>
        <p:spPr>
          <a:xfrm rot="0">
            <a:off x="5470912" y="8467090"/>
            <a:ext cx="1210716" cy="1544321"/>
          </a:xfrm>
          <a:prstGeom prst="rect">
            <a:avLst/>
          </a:prstGeom>
        </p:spPr>
        <p:txBody>
          <a:bodyPr anchor="t" rtlCol="false" tIns="0" lIns="0" bIns="0" rIns="0">
            <a:spAutoFit/>
          </a:bodyPr>
          <a:lstStyle/>
          <a:p>
            <a:pPr algn="ctr">
              <a:lnSpc>
                <a:spcPts val="3079"/>
              </a:lnSpc>
            </a:pPr>
          </a:p>
          <a:p>
            <a:pPr algn="ctr">
              <a:lnSpc>
                <a:spcPts val="3079"/>
              </a:lnSpc>
            </a:pPr>
            <a:r>
              <a:rPr lang="en-US" sz="2199">
                <a:solidFill>
                  <a:srgbClr val="000000"/>
                </a:solidFill>
                <a:latin typeface="Open Sans Light"/>
                <a:ea typeface="Open Sans Light"/>
                <a:cs typeface="Open Sans Light"/>
                <a:sym typeface="Open Sans Light"/>
              </a:rPr>
              <a:t>KLASSIK</a:t>
            </a:r>
          </a:p>
          <a:p>
            <a:pPr algn="ctr">
              <a:lnSpc>
                <a:spcPts val="3079"/>
              </a:lnSpc>
            </a:pPr>
            <a:r>
              <a:rPr lang="en-US" sz="2199">
                <a:solidFill>
                  <a:srgbClr val="000000"/>
                </a:solidFill>
                <a:latin typeface="Open Sans Light"/>
                <a:ea typeface="Open Sans Light"/>
                <a:cs typeface="Open Sans Light"/>
                <a:sym typeface="Open Sans Light"/>
              </a:rPr>
              <a:t>KEHRÄ</a:t>
            </a:r>
          </a:p>
          <a:p>
            <a:pPr algn="ctr">
              <a:lnSpc>
                <a:spcPts val="3079"/>
              </a:lnSpc>
            </a:pPr>
            <a:r>
              <a:rPr lang="en-US" sz="2199">
                <a:solidFill>
                  <a:srgbClr val="000000"/>
                </a:solidFill>
                <a:latin typeface="Open Sans Light"/>
                <a:ea typeface="Open Sans Light"/>
                <a:cs typeface="Open Sans Light"/>
                <a:sym typeface="Open Sans Light"/>
              </a:rPr>
              <a:t>ANJA</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6F6F3"/>
        </a:solidFill>
      </p:bgPr>
    </p:bg>
    <p:spTree>
      <p:nvGrpSpPr>
        <p:cNvPr id="1" name=""/>
        <p:cNvGrpSpPr/>
        <p:nvPr/>
      </p:nvGrpSpPr>
      <p:grpSpPr>
        <a:xfrm>
          <a:off x="0" y="0"/>
          <a:ext cx="0" cy="0"/>
          <a:chOff x="0" y="0"/>
          <a:chExt cx="0" cy="0"/>
        </a:xfrm>
      </p:grpSpPr>
      <p:sp>
        <p:nvSpPr>
          <p:cNvPr name="Freeform 2" id="2"/>
          <p:cNvSpPr/>
          <p:nvPr/>
        </p:nvSpPr>
        <p:spPr>
          <a:xfrm flipH="false" flipV="false" rot="0">
            <a:off x="5832770" y="0"/>
            <a:ext cx="7856696" cy="10287000"/>
          </a:xfrm>
          <a:custGeom>
            <a:avLst/>
            <a:gdLst/>
            <a:ahLst/>
            <a:cxnLst/>
            <a:rect r="r" b="b" t="t" l="l"/>
            <a:pathLst>
              <a:path h="10287000" w="7856696">
                <a:moveTo>
                  <a:pt x="0" y="0"/>
                </a:moveTo>
                <a:lnTo>
                  <a:pt x="7856696" y="0"/>
                </a:lnTo>
                <a:lnTo>
                  <a:pt x="7856696"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3993745" y="0"/>
            <a:ext cx="5482643" cy="11003945"/>
          </a:xfrm>
          <a:custGeom>
            <a:avLst/>
            <a:gdLst/>
            <a:ahLst/>
            <a:cxnLst/>
            <a:rect r="r" b="b" t="t" l="l"/>
            <a:pathLst>
              <a:path h="11003945" w="5482643">
                <a:moveTo>
                  <a:pt x="0" y="0"/>
                </a:moveTo>
                <a:lnTo>
                  <a:pt x="5482644" y="0"/>
                </a:lnTo>
                <a:lnTo>
                  <a:pt x="5482644" y="11003945"/>
                </a:lnTo>
                <a:lnTo>
                  <a:pt x="0" y="11003945"/>
                </a:lnTo>
                <a:lnTo>
                  <a:pt x="0" y="0"/>
                </a:lnTo>
                <a:close/>
              </a:path>
            </a:pathLst>
          </a:custGeom>
          <a:blipFill>
            <a:blip r:embed="rId3"/>
            <a:stretch>
              <a:fillRect l="-12980" t="0" r="0" b="0"/>
            </a:stretch>
          </a:blipFill>
        </p:spPr>
      </p:sp>
      <p:sp>
        <p:nvSpPr>
          <p:cNvPr name="Freeform 4" id="4"/>
          <p:cNvSpPr/>
          <p:nvPr/>
        </p:nvSpPr>
        <p:spPr>
          <a:xfrm flipH="false" flipV="false" rot="0">
            <a:off x="53662" y="-86323"/>
            <a:ext cx="5421857" cy="5588295"/>
          </a:xfrm>
          <a:custGeom>
            <a:avLst/>
            <a:gdLst/>
            <a:ahLst/>
            <a:cxnLst/>
            <a:rect r="r" b="b" t="t" l="l"/>
            <a:pathLst>
              <a:path h="5588295" w="5421857">
                <a:moveTo>
                  <a:pt x="0" y="0"/>
                </a:moveTo>
                <a:lnTo>
                  <a:pt x="5421858" y="0"/>
                </a:lnTo>
                <a:lnTo>
                  <a:pt x="5421858" y="5588296"/>
                </a:lnTo>
                <a:lnTo>
                  <a:pt x="0" y="5588296"/>
                </a:lnTo>
                <a:lnTo>
                  <a:pt x="0" y="0"/>
                </a:lnTo>
                <a:close/>
              </a:path>
            </a:pathLst>
          </a:custGeom>
          <a:blipFill>
            <a:blip r:embed="rId4"/>
            <a:stretch>
              <a:fillRect l="-14177" t="-31707" r="-30781" b="-8934"/>
            </a:stretch>
          </a:blipFill>
        </p:spPr>
      </p:sp>
      <p:sp>
        <p:nvSpPr>
          <p:cNvPr name="Freeform 5" id="5"/>
          <p:cNvSpPr/>
          <p:nvPr/>
        </p:nvSpPr>
        <p:spPr>
          <a:xfrm flipH="false" flipV="false" rot="0">
            <a:off x="0" y="5641618"/>
            <a:ext cx="5475520" cy="5386542"/>
          </a:xfrm>
          <a:custGeom>
            <a:avLst/>
            <a:gdLst/>
            <a:ahLst/>
            <a:cxnLst/>
            <a:rect r="r" b="b" t="t" l="l"/>
            <a:pathLst>
              <a:path h="5386542" w="5475520">
                <a:moveTo>
                  <a:pt x="0" y="0"/>
                </a:moveTo>
                <a:lnTo>
                  <a:pt x="5475520" y="0"/>
                </a:lnTo>
                <a:lnTo>
                  <a:pt x="5475520" y="5386542"/>
                </a:lnTo>
                <a:lnTo>
                  <a:pt x="0" y="5386542"/>
                </a:lnTo>
                <a:lnTo>
                  <a:pt x="0" y="0"/>
                </a:lnTo>
                <a:close/>
              </a:path>
            </a:pathLst>
          </a:custGeom>
          <a:blipFill>
            <a:blip r:embed="rId5"/>
            <a:stretch>
              <a:fillRect l="0" t="0" r="0" b="0"/>
            </a:stretch>
          </a:blipFill>
        </p:spPr>
      </p:sp>
      <p:sp>
        <p:nvSpPr>
          <p:cNvPr name="Freeform 6" id="6"/>
          <p:cNvSpPr/>
          <p:nvPr/>
        </p:nvSpPr>
        <p:spPr>
          <a:xfrm flipH="false" flipV="false" rot="0">
            <a:off x="0" y="9703110"/>
            <a:ext cx="1641176" cy="583890"/>
          </a:xfrm>
          <a:custGeom>
            <a:avLst/>
            <a:gdLst/>
            <a:ahLst/>
            <a:cxnLst/>
            <a:rect r="r" b="b" t="t" l="l"/>
            <a:pathLst>
              <a:path h="583890" w="1641176">
                <a:moveTo>
                  <a:pt x="0" y="0"/>
                </a:moveTo>
                <a:lnTo>
                  <a:pt x="1641176" y="0"/>
                </a:lnTo>
                <a:lnTo>
                  <a:pt x="1641176" y="583890"/>
                </a:lnTo>
                <a:lnTo>
                  <a:pt x="0" y="583890"/>
                </a:lnTo>
                <a:lnTo>
                  <a:pt x="0" y="0"/>
                </a:lnTo>
                <a:close/>
              </a:path>
            </a:pathLst>
          </a:custGeom>
          <a:blipFill>
            <a:blip r:embed="rId6"/>
            <a:stretch>
              <a:fillRect l="-599" t="0" r="-599" b="0"/>
            </a:stretch>
          </a:blipFill>
        </p:spPr>
      </p:sp>
      <p:sp>
        <p:nvSpPr>
          <p:cNvPr name="TextBox 7" id="7"/>
          <p:cNvSpPr txBox="true"/>
          <p:nvPr/>
        </p:nvSpPr>
        <p:spPr>
          <a:xfrm rot="0">
            <a:off x="11725716" y="5004072"/>
            <a:ext cx="1963751" cy="1544321"/>
          </a:xfrm>
          <a:prstGeom prst="rect">
            <a:avLst/>
          </a:prstGeom>
        </p:spPr>
        <p:txBody>
          <a:bodyPr anchor="t" rtlCol="false" tIns="0" lIns="0" bIns="0" rIns="0">
            <a:spAutoFit/>
          </a:bodyPr>
          <a:lstStyle/>
          <a:p>
            <a:pPr algn="ctr">
              <a:lnSpc>
                <a:spcPts val="3079"/>
              </a:lnSpc>
            </a:pPr>
            <a:r>
              <a:rPr lang="en-US" sz="2199">
                <a:solidFill>
                  <a:srgbClr val="000000"/>
                </a:solidFill>
                <a:latin typeface="Open Sans Light"/>
                <a:ea typeface="Open Sans Light"/>
                <a:cs typeface="Open Sans Light"/>
                <a:sym typeface="Open Sans Light"/>
              </a:rPr>
              <a:t>KUUSIMETSÄ</a:t>
            </a:r>
          </a:p>
          <a:p>
            <a:pPr algn="ctr">
              <a:lnSpc>
                <a:spcPts val="3079"/>
              </a:lnSpc>
            </a:pPr>
            <a:r>
              <a:rPr lang="en-US" sz="2199">
                <a:solidFill>
                  <a:srgbClr val="000000"/>
                </a:solidFill>
                <a:latin typeface="Open Sans Light"/>
                <a:ea typeface="Open Sans Light"/>
                <a:cs typeface="Open Sans Light"/>
                <a:sym typeface="Open Sans Light"/>
              </a:rPr>
              <a:t>KLASSIK</a:t>
            </a:r>
          </a:p>
          <a:p>
            <a:pPr algn="ctr">
              <a:lnSpc>
                <a:spcPts val="3079"/>
              </a:lnSpc>
            </a:pPr>
            <a:r>
              <a:rPr lang="en-US" sz="2199">
                <a:solidFill>
                  <a:srgbClr val="000000"/>
                </a:solidFill>
                <a:latin typeface="Open Sans Light"/>
                <a:ea typeface="Open Sans Light"/>
                <a:cs typeface="Open Sans Light"/>
                <a:sym typeface="Open Sans Light"/>
              </a:rPr>
              <a:t>KEHRÄ</a:t>
            </a:r>
          </a:p>
          <a:p>
            <a:pPr algn="ctr">
              <a:lnSpc>
                <a:spcPts val="3079"/>
              </a:lnSpc>
            </a:pPr>
            <a:r>
              <a:rPr lang="en-US" sz="2199">
                <a:solidFill>
                  <a:srgbClr val="000000"/>
                </a:solidFill>
                <a:latin typeface="Open Sans Light"/>
                <a:ea typeface="Open Sans Light"/>
                <a:cs typeface="Open Sans Light"/>
                <a:sym typeface="Open Sans Light"/>
              </a:rPr>
              <a:t>CEBRA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DAEpgFjib-k</dc:identifier>
  <dcterms:modified xsi:type="dcterms:W3CDTF">2011-08-01T06:04:30Z</dcterms:modified>
  <cp:revision>1</cp:revision>
  <dc:title>ANNALA_ esittely </dc:title>
</cp:coreProperties>
</file>